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9"/>
  </p:notesMasterIdLst>
  <p:handoutMasterIdLst>
    <p:handoutMasterId r:id="rId30"/>
  </p:handoutMasterIdLst>
  <p:sldIdLst>
    <p:sldId id="301" r:id="rId2"/>
    <p:sldId id="577" r:id="rId3"/>
    <p:sldId id="591" r:id="rId4"/>
    <p:sldId id="575" r:id="rId5"/>
    <p:sldId id="576" r:id="rId6"/>
    <p:sldId id="580" r:id="rId7"/>
    <p:sldId id="578" r:id="rId8"/>
    <p:sldId id="579" r:id="rId9"/>
    <p:sldId id="583" r:id="rId10"/>
    <p:sldId id="582" r:id="rId11"/>
    <p:sldId id="587" r:id="rId12"/>
    <p:sldId id="589" r:id="rId13"/>
    <p:sldId id="588" r:id="rId14"/>
    <p:sldId id="590" r:id="rId15"/>
    <p:sldId id="593" r:id="rId16"/>
    <p:sldId id="594" r:id="rId17"/>
    <p:sldId id="573" r:id="rId18"/>
    <p:sldId id="574" r:id="rId19"/>
    <p:sldId id="584" r:id="rId20"/>
    <p:sldId id="585" r:id="rId21"/>
    <p:sldId id="586" r:id="rId22"/>
    <p:sldId id="592" r:id="rId23"/>
    <p:sldId id="564" r:id="rId24"/>
    <p:sldId id="565" r:id="rId25"/>
    <p:sldId id="595" r:id="rId26"/>
    <p:sldId id="527" r:id="rId27"/>
    <p:sldId id="597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Osaka" pitchFamily="36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800"/>
    <a:srgbClr val="008000"/>
    <a:srgbClr val="005492"/>
    <a:srgbClr val="800000"/>
    <a:srgbClr val="8000FF"/>
    <a:srgbClr val="FF8000"/>
    <a:srgbClr val="0000FF"/>
    <a:srgbClr val="333333"/>
    <a:srgbClr val="CCCC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89" autoAdjust="0"/>
    <p:restoredTop sz="87779" autoAdjust="0"/>
  </p:normalViewPr>
  <p:slideViewPr>
    <p:cSldViewPr>
      <p:cViewPr varScale="1">
        <p:scale>
          <a:sx n="122" d="100"/>
          <a:sy n="122" d="100"/>
        </p:scale>
        <p:origin x="-93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pitchFamily="36" charset="-128"/>
              </a:defRPr>
            </a:lvl1pPr>
          </a:lstStyle>
          <a:p>
            <a:pPr>
              <a:defRPr/>
            </a:pPr>
            <a:fld id="{8B0D1115-0BD7-43B3-87B0-5F3F4525D1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18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pitchFamily="36" charset="-128"/>
              </a:defRPr>
            </a:lvl1pPr>
          </a:lstStyle>
          <a:p>
            <a:pPr>
              <a:defRPr/>
            </a:pPr>
            <a:fld id="{BAB325D8-699D-41E8-B584-C17AD426E4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64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9pPr>
          </a:lstStyle>
          <a:p>
            <a:fld id="{3527FB1A-09BE-4AFC-AD3E-D371D4DE30D1}" type="slidenum">
              <a:rPr lang="en-US" sz="1200">
                <a:ea typeface="ＭＳ Ｐゴシック" pitchFamily="36" charset="-128"/>
              </a:rPr>
              <a:pPr/>
              <a:t>1</a:t>
            </a:fld>
            <a:endParaRPr lang="en-US" sz="1200">
              <a:ea typeface="ＭＳ Ｐゴシック" pitchFamily="36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ea typeface="ＭＳ Ｐゴシック" pitchFamily="36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B325D8-699D-41E8-B584-C17AD426E47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01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B325D8-699D-41E8-B584-C17AD426E47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53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B325D8-699D-41E8-B584-C17AD426E47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53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B325D8-699D-41E8-B584-C17AD426E47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53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BioPAX</a:t>
            </a:r>
            <a:r>
              <a:rPr lang="en-US" sz="1200" dirty="0" smtClean="0"/>
              <a:t>, now in Level 3, has been stable for a while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B325D8-699D-41E8-B584-C17AD426E47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70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Add</a:t>
            </a:r>
            <a:r>
              <a:rPr lang="en-US" baseline="0" dirty="0" smtClean="0"/>
              <a:t> Ed and </a:t>
            </a:r>
            <a:r>
              <a:rPr lang="en-US" baseline="0" dirty="0" err="1" smtClean="0"/>
              <a:t>Rileen</a:t>
            </a:r>
            <a:endParaRPr lang="en-US" baseline="0" smtClean="0"/>
          </a:p>
          <a:p>
            <a:pPr marL="171450" indent="-171450">
              <a:buFont typeface="Arial" charset="0"/>
              <a:buChar char="•"/>
            </a:pP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B325D8-699D-41E8-B584-C17AD426E47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67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8DFBE9A-C2EB-ED40-8215-AB8189897F65}" type="slidenum">
              <a:rPr lang="en-US" sz="1200"/>
              <a:pPr/>
              <a:t>27</a:t>
            </a:fld>
            <a:endParaRPr lang="en-US" sz="1200"/>
          </a:p>
        </p:txBody>
      </p:sp>
      <p:sp>
        <p:nvSpPr>
          <p:cNvPr id="19459" name="Rectangle 2"/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60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Many other people have contributed in discussions in person and on the mailing list and we would like to thank them as well.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1676400"/>
            <a:ext cx="9144000" cy="1676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0" y="1752600"/>
            <a:ext cx="6858000" cy="1524000"/>
          </a:xfrm>
          <a:prstGeom prst="roundRect">
            <a:avLst>
              <a:gd name="adj" fmla="val 16667"/>
            </a:avLst>
          </a:prstGeom>
          <a:solidFill>
            <a:srgbClr val="00549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6934200" y="1752600"/>
            <a:ext cx="2438400" cy="1524000"/>
          </a:xfrm>
          <a:prstGeom prst="roundRect">
            <a:avLst>
              <a:gd name="adj" fmla="val 16667"/>
            </a:avLst>
          </a:prstGeom>
          <a:solidFill>
            <a:srgbClr val="333333">
              <a:alpha val="25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7543800" y="1752600"/>
            <a:ext cx="1600200" cy="1524000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1752600"/>
            <a:ext cx="990600" cy="1524000"/>
          </a:xfrm>
          <a:prstGeom prst="rect">
            <a:avLst/>
          </a:prstGeom>
          <a:solidFill>
            <a:srgbClr val="00549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3657600"/>
            <a:ext cx="6400800" cy="1752600"/>
          </a:xfrm>
        </p:spPr>
        <p:txBody>
          <a:bodyPr/>
          <a:lstStyle>
            <a:lvl1pPr marL="0" indent="0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943100"/>
            <a:ext cx="6705600" cy="1143000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10400" y="2514600"/>
            <a:ext cx="2286000" cy="457200"/>
          </a:xfrm>
        </p:spPr>
        <p:txBody>
          <a:bodyPr anchor="t"/>
          <a:lstStyle>
            <a:lvl1pPr algn="ctr">
              <a:defRPr sz="1800" smtClean="0">
                <a:solidFill>
                  <a:srgbClr val="333333"/>
                </a:solidFill>
                <a:latin typeface="Arial" charset="0"/>
              </a:defRPr>
            </a:lvl1pPr>
          </a:lstStyle>
          <a:p>
            <a:pPr>
              <a:defRPr/>
            </a:pPr>
            <a:fld id="{6D028821-352C-4AB6-A0E4-47732AA734FC}" type="datetime1">
              <a:rPr lang="en-US" smtClean="0"/>
              <a:t>7/27/15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6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BE3069-B175-4997-9756-CC8726A398F1}" type="datetime1">
              <a:rPr lang="en-US" smtClean="0"/>
              <a:t>7/27/15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7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24600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24600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6C93A8F-C8DD-442D-9EEC-CFEE6D4A96CC}" type="datetime1">
              <a:rPr lang="en-US" smtClean="0"/>
              <a:t>7/27/15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5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371600"/>
            <a:ext cx="4305300" cy="49530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305300" cy="49530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2C9274-61D5-42F6-992B-FED620D9DB14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777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371600"/>
            <a:ext cx="8763000" cy="24003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924300"/>
            <a:ext cx="8763000" cy="24003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2F4D72F-4082-4FFE-BF8E-96F06D0F1D2F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6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371600"/>
            <a:ext cx="8763000" cy="24003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924300"/>
            <a:ext cx="8763000" cy="24003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F43491B-E8AC-440F-ADEF-6422E6CBA26B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73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2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417B602-48A6-425B-B351-808150537AEE}" type="datetime1">
              <a:rPr lang="en-US" smtClean="0"/>
              <a:t>7/27/15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73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371600"/>
            <a:ext cx="43053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3053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7F3172B-3621-44DC-8A34-F740EDE6917F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0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F7A178D-AFE0-457A-9990-2D3B07823FA0}" type="datetime1">
              <a:rPr lang="en-US" smtClean="0"/>
              <a:t>7/27/15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03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E20481A-9009-474B-8F22-F4BE920DC70F}" type="datetime1">
              <a:rPr lang="en-US" smtClean="0"/>
              <a:t>7/27/15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2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787C9E-B593-463C-865C-835F6B8DB2AD}" type="datetime1">
              <a:rPr lang="en-US" smtClean="0"/>
              <a:t>7/27/15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20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CCA9DD-8FF5-4A5E-A997-40F452A5E518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6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0FC2B2-5383-4CA9-AF9D-5A3D93B603EA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9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53" name="Rectangle 13"/>
          <p:cNvSpPr>
            <a:spLocks noChangeArrowheads="1"/>
          </p:cNvSpPr>
          <p:nvPr/>
        </p:nvSpPr>
        <p:spPr bwMode="auto">
          <a:xfrm>
            <a:off x="0" y="6515100"/>
            <a:ext cx="9144000" cy="342900"/>
          </a:xfrm>
          <a:prstGeom prst="rect">
            <a:avLst/>
          </a:prstGeom>
          <a:solidFill>
            <a:srgbClr val="00549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371600"/>
            <a:ext cx="8763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bg1"/>
                </a:solidFill>
                <a:latin typeface="Helvetica" pitchFamily="36" charset="0"/>
              </a:defRPr>
            </a:lvl1pPr>
          </a:lstStyle>
          <a:p>
            <a:pPr>
              <a:defRPr/>
            </a:pPr>
            <a:fld id="{4DFB017D-58F7-4875-B095-CB68B1F4D2DA}" type="datetime1">
              <a:rPr lang="en-US" smtClean="0"/>
              <a:t>7/27/15</a:t>
            </a:fld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00800"/>
            <a:ext cx="533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  <a:latin typeface="Helvetica" charset="0"/>
                <a:ea typeface="Osaka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0" y="0"/>
            <a:ext cx="9144000" cy="1219200"/>
          </a:xfrm>
          <a:prstGeom prst="rect">
            <a:avLst/>
          </a:prstGeom>
          <a:solidFill>
            <a:srgbClr val="00549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-128"/>
            </a:endParaRPr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5346700" y="6524625"/>
            <a:ext cx="1999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 smtClean="0">
                <a:solidFill>
                  <a:schemeClr val="bg1"/>
                </a:solidFill>
                <a:ea typeface="ＭＳ Ｐゴシック" charset="-128"/>
              </a:rPr>
              <a:t>lunaa@cbio.mskcc.org</a:t>
            </a:r>
            <a:endParaRPr lang="en-US" sz="1400" dirty="0">
              <a:solidFill>
                <a:schemeClr val="bg1"/>
              </a:solidFill>
              <a:ea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79" r:id="rId2"/>
    <p:sldLayoutId id="2147484280" r:id="rId3"/>
    <p:sldLayoutId id="2147484281" r:id="rId4"/>
    <p:sldLayoutId id="2147484282" r:id="rId5"/>
    <p:sldLayoutId id="2147484283" r:id="rId6"/>
    <p:sldLayoutId id="2147484284" r:id="rId7"/>
    <p:sldLayoutId id="2147484285" r:id="rId8"/>
    <p:sldLayoutId id="2147484286" r:id="rId9"/>
    <p:sldLayoutId id="2147484287" r:id="rId10"/>
    <p:sldLayoutId id="2147484288" r:id="rId11"/>
    <p:sldLayoutId id="2147484289" r:id="rId12"/>
    <p:sldLayoutId id="2147484290" r:id="rId13"/>
    <p:sldLayoutId id="2147484291" r:id="rId1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Helvetica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lunaa\Dropbox\biopaxTutorial\icboTutorialMaterials\Mac%20HD:Users:anwarn:Library:Mail%20Downloads:BioPAX-2009-draft-to-authors.doc!OLE_LINK1" TargetMode="External"/><Relationship Id="rId4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943100"/>
            <a:ext cx="6629400" cy="1143000"/>
          </a:xfrm>
        </p:spPr>
        <p:txBody>
          <a:bodyPr/>
          <a:lstStyle/>
          <a:p>
            <a:r>
              <a:rPr lang="en-US" sz="2400" dirty="0" smtClean="0"/>
              <a:t>Introduction to the Biological Pathway Exchange (</a:t>
            </a:r>
            <a:r>
              <a:rPr lang="en-US" sz="2400" dirty="0" err="1" smtClean="0"/>
              <a:t>BioPAX</a:t>
            </a:r>
            <a:r>
              <a:rPr lang="en-US" sz="2400" dirty="0" smtClean="0"/>
              <a:t>) Format</a:t>
            </a:r>
            <a:endParaRPr lang="en-US" sz="2400" dirty="0"/>
          </a:p>
        </p:txBody>
      </p:sp>
      <p:sp>
        <p:nvSpPr>
          <p:cNvPr id="16387" name="Date Placeholder 4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Osaka" pitchFamily="36" charset="-128"/>
              </a:defRPr>
            </a:lvl9pPr>
          </a:lstStyle>
          <a:p>
            <a:fld id="{E167A302-90E4-4E40-B3C2-7163990E4EE9}" type="datetime1">
              <a:rPr lang="en-US" sz="1800" smtClean="0">
                <a:solidFill>
                  <a:srgbClr val="333333"/>
                </a:solidFill>
              </a:rPr>
              <a:t>7/27/15</a:t>
            </a:fld>
            <a:endParaRPr lang="en-US" sz="1800" dirty="0">
              <a:solidFill>
                <a:srgbClr val="333333"/>
              </a:solidFill>
            </a:endParaRPr>
          </a:p>
        </p:txBody>
      </p:sp>
      <p:sp>
        <p:nvSpPr>
          <p:cNvPr id="16388" name="Rectangle 5"/>
          <p:cNvSpPr>
            <a:spLocks noChangeArrowheads="1"/>
          </p:cNvSpPr>
          <p:nvPr/>
        </p:nvSpPr>
        <p:spPr bwMode="auto">
          <a:xfrm>
            <a:off x="7656513" y="2133600"/>
            <a:ext cx="1017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333333"/>
                </a:solidFill>
                <a:ea typeface="ＭＳ Ｐゴシック" pitchFamily="36" charset="-128"/>
              </a:rPr>
              <a:t>MSKCC</a:t>
            </a:r>
            <a:endParaRPr lang="en-US">
              <a:ea typeface="ＭＳ Ｐゴシック" pitchFamily="36" charset="-128"/>
            </a:endParaRP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" y="3657600"/>
            <a:ext cx="6477000" cy="1752600"/>
          </a:xfrm>
        </p:spPr>
        <p:txBody>
          <a:bodyPr/>
          <a:lstStyle/>
          <a:p>
            <a:pPr eaLnBrk="1" hangingPunct="1"/>
            <a:r>
              <a:rPr lang="en-US" sz="2000" dirty="0" err="1" smtClean="0"/>
              <a:t>Augustin</a:t>
            </a:r>
            <a:r>
              <a:rPr lang="en-US" sz="2000" dirty="0" smtClean="0"/>
              <a:t> Luna</a:t>
            </a:r>
          </a:p>
          <a:p>
            <a:pPr eaLnBrk="1" hangingPunct="1"/>
            <a:r>
              <a:rPr lang="en-US" sz="2000" dirty="0" err="1" smtClean="0"/>
              <a:t>lunaa@cbio.mskcc.org</a:t>
            </a:r>
            <a:endParaRPr lang="en-US" sz="2000" dirty="0" smtClean="0"/>
          </a:p>
          <a:p>
            <a:pPr eaLnBrk="1" hangingPunct="1"/>
            <a:endParaRPr lang="en-US" sz="2000" dirty="0" smtClean="0"/>
          </a:p>
        </p:txBody>
      </p:sp>
      <p:pic>
        <p:nvPicPr>
          <p:cNvPr id="16391" name="Picture 7" descr="C:\Users\cannin\Downloads\cbio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6324600"/>
            <a:ext cx="32861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BioPAX</a:t>
            </a:r>
            <a:r>
              <a:rPr lang="en-US" dirty="0" smtClean="0"/>
              <a:t> Structure: Interaction Classes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400" y="4038600"/>
            <a:ext cx="8763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Comments</a:t>
            </a:r>
          </a:p>
          <a:p>
            <a:pPr lvl="1" eaLnBrk="1" hangingPunct="1"/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Genetic interactions involve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genes (e.g. synthetic lethality)</a:t>
            </a:r>
          </a:p>
          <a:p>
            <a:pPr lvl="1" eaLnBrk="1" hangingPunct="1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Molecular interactions: Interactions 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without a clear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mechanism</a:t>
            </a:r>
          </a:p>
          <a:p>
            <a:pPr lvl="1" eaLnBrk="1" hangingPunct="1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Template reactions (e.g. DNA replication) </a:t>
            </a:r>
          </a:p>
          <a:p>
            <a:pPr lvl="1" eaLnBrk="1" hangingPunct="1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Control interactions (e.g. stimulatory/inhibitory interactions)</a:t>
            </a:r>
          </a:p>
          <a:p>
            <a:pPr lvl="1" eaLnBrk="1" hangingPunct="1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Conversion interactions (e.g. metabolic reactions)</a:t>
            </a:r>
          </a:p>
        </p:txBody>
      </p:sp>
      <p:pic>
        <p:nvPicPr>
          <p:cNvPr id="8" name="Picture 7" descr="bpInteractionHierarchyTopBott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7620000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07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OWL Individuals in </a:t>
            </a:r>
            <a:r>
              <a:rPr lang="en-US" dirty="0" err="1" smtClean="0"/>
              <a:t>Protege</a:t>
            </a:r>
            <a:endParaRPr lang="en-US" dirty="0"/>
          </a:p>
        </p:txBody>
      </p:sp>
      <p:pic>
        <p:nvPicPr>
          <p:cNvPr id="5" name="Content Placeholder 4" descr="Screen Shot 2015-07-24 at 9.36.35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" t="1640" r="995" b="2539"/>
          <a:stretch/>
        </p:blipFill>
        <p:spPr>
          <a:xfrm>
            <a:off x="434291" y="1219200"/>
            <a:ext cx="8275419" cy="513260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91000" y="6172200"/>
            <a:ext cx="495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Sample File: biopax3-short-metabolic-pathway.owl</a:t>
            </a:r>
          </a:p>
        </p:txBody>
      </p:sp>
    </p:spTree>
    <p:extLst>
      <p:ext uri="{BB962C8B-B14F-4D97-AF65-F5344CB8AC3E}">
        <p14:creationId xmlns:p14="http://schemas.microsoft.com/office/powerpoint/2010/main" val="3235720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SmallMolecule</a:t>
            </a:r>
            <a:r>
              <a:rPr lang="en-US" dirty="0" smtClean="0"/>
              <a:t> </a:t>
            </a:r>
            <a:r>
              <a:rPr lang="en-US" dirty="0"/>
              <a:t>as Turtle (Terse RDF Triple </a:t>
            </a:r>
            <a:r>
              <a:rPr lang="en-US" dirty="0" smtClean="0"/>
              <a:t>Language)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2500" y="1419286"/>
            <a:ext cx="7239000" cy="452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/>
                <a:cs typeface="Courier New"/>
              </a:rPr>
              <a:t>:ADP </a:t>
            </a:r>
            <a:r>
              <a:rPr lang="en-US" sz="1200" b="1" dirty="0" err="1">
                <a:latin typeface="Courier New"/>
                <a:cs typeface="Courier New"/>
              </a:rPr>
              <a:t>rdf:type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 smtClean="0">
                <a:latin typeface="Courier New"/>
                <a:cs typeface="Courier New"/>
              </a:rPr>
              <a:t>bp:SmallMolecule</a:t>
            </a:r>
            <a:r>
              <a:rPr lang="en-US" sz="1200" b="1" dirty="0" smtClean="0">
                <a:latin typeface="Courier New"/>
                <a:cs typeface="Courier New"/>
              </a:rPr>
              <a:t> ;</a:t>
            </a:r>
            <a:endParaRPr lang="en-US" sz="1200" b="1" dirty="0">
              <a:latin typeface="Courier New"/>
              <a:cs typeface="Courier New"/>
            </a:endParaRPr>
          </a:p>
          <a:p>
            <a:r>
              <a:rPr lang="en-US" sz="1200" b="1" dirty="0" smtClean="0">
                <a:latin typeface="Courier New"/>
                <a:cs typeface="Courier New"/>
              </a:rPr>
              <a:t>     </a:t>
            </a:r>
            <a:r>
              <a:rPr lang="en-US" sz="1200" b="1" dirty="0" err="1" smtClean="0">
                <a:latin typeface="Courier New"/>
                <a:cs typeface="Courier New"/>
              </a:rPr>
              <a:t>bp:standardName</a:t>
            </a:r>
            <a:r>
              <a:rPr lang="en-US" sz="1200" b="1" dirty="0" smtClean="0">
                <a:latin typeface="Courier New"/>
                <a:cs typeface="Courier New"/>
              </a:rPr>
              <a:t> "ADP"^^</a:t>
            </a:r>
            <a:r>
              <a:rPr lang="en-US" sz="1200" b="1" dirty="0" err="1" smtClean="0">
                <a:latin typeface="Courier New"/>
                <a:cs typeface="Courier New"/>
              </a:rPr>
              <a:t>xsd:string</a:t>
            </a:r>
            <a:r>
              <a:rPr lang="en-US" sz="1200" b="1" dirty="0" smtClean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 smtClean="0">
                <a:latin typeface="Courier New"/>
                <a:cs typeface="Courier New"/>
              </a:rPr>
              <a:t>     </a:t>
            </a:r>
            <a:r>
              <a:rPr lang="en-US" sz="1200" b="1" dirty="0" err="1">
                <a:latin typeface="Courier New"/>
                <a:cs typeface="Courier New"/>
              </a:rPr>
              <a:t>bp:displayName</a:t>
            </a:r>
            <a:r>
              <a:rPr lang="en-US" sz="1200" b="1" dirty="0">
                <a:latin typeface="Courier New"/>
                <a:cs typeface="Courier New"/>
              </a:rPr>
              <a:t> "Adenosine 5'-diphosphate"^^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;</a:t>
            </a:r>
          </a:p>
          <a:p>
            <a:r>
              <a:rPr lang="en-US" sz="1200" b="1" dirty="0" smtClean="0">
                <a:latin typeface="Courier New"/>
                <a:cs typeface="Courier New"/>
              </a:rPr>
              <a:t>     </a:t>
            </a:r>
            <a:r>
              <a:rPr lang="en-US" sz="1200" b="1" dirty="0" err="1" smtClean="0">
                <a:latin typeface="Courier New"/>
                <a:cs typeface="Courier New"/>
              </a:rPr>
              <a:t>bp:name</a:t>
            </a:r>
            <a:r>
              <a:rPr lang="en-US" sz="1200" b="1" dirty="0" smtClean="0">
                <a:latin typeface="Courier New"/>
                <a:cs typeface="Courier New"/>
              </a:rPr>
              <a:t> "adenosine </a:t>
            </a:r>
            <a:r>
              <a:rPr lang="en-US" sz="1200" b="1" dirty="0" err="1" smtClean="0">
                <a:latin typeface="Courier New"/>
                <a:cs typeface="Courier New"/>
              </a:rPr>
              <a:t>diphosphate</a:t>
            </a:r>
            <a:r>
              <a:rPr lang="en-US" sz="1200" b="1" dirty="0" smtClean="0">
                <a:latin typeface="Courier New"/>
                <a:cs typeface="Courier New"/>
              </a:rPr>
              <a:t>"^^</a:t>
            </a:r>
            <a:r>
              <a:rPr lang="en-US" sz="1200" b="1" dirty="0" err="1" smtClean="0">
                <a:latin typeface="Courier New"/>
                <a:cs typeface="Courier New"/>
              </a:rPr>
              <a:t>xsd:string</a:t>
            </a:r>
            <a:r>
              <a:rPr lang="en-US" sz="1200" b="1" dirty="0" smtClean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 smtClean="0">
                <a:latin typeface="Courier New"/>
                <a:cs typeface="Courier New"/>
              </a:rPr>
              <a:t>     </a:t>
            </a:r>
            <a:r>
              <a:rPr lang="en-US" sz="1200" b="1" dirty="0" err="1">
                <a:latin typeface="Courier New"/>
                <a:cs typeface="Courier New"/>
              </a:rPr>
              <a:t>bp:dataSource</a:t>
            </a:r>
            <a:r>
              <a:rPr lang="en-US" sz="1200" b="1" dirty="0">
                <a:latin typeface="Courier New"/>
                <a:cs typeface="Courier New"/>
              </a:rPr>
              <a:t> :KEGG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</a:t>
            </a:r>
            <a:r>
              <a:rPr lang="en-US" sz="1200" b="1" dirty="0" err="1">
                <a:latin typeface="Courier New"/>
                <a:cs typeface="Courier New"/>
              </a:rPr>
              <a:t>bp:xref</a:t>
            </a:r>
            <a:r>
              <a:rPr lang="en-US" sz="1200" b="1" dirty="0">
                <a:latin typeface="Courier New"/>
                <a:cs typeface="Courier New"/>
              </a:rPr>
              <a:t> :KEGG_C00008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</a:t>
            </a:r>
            <a:r>
              <a:rPr lang="en-US" sz="1200" b="1" dirty="0" err="1">
                <a:latin typeface="Courier New"/>
                <a:cs typeface="Courier New"/>
              </a:rPr>
              <a:t>bp:entityReference</a:t>
            </a:r>
            <a:r>
              <a:rPr lang="en-US" sz="1200" b="1" dirty="0">
                <a:latin typeface="Courier New"/>
                <a:cs typeface="Courier New"/>
              </a:rPr>
              <a:t> :SmallMoleculeReference_10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</a:t>
            </a:r>
            <a:r>
              <a:rPr lang="en-US" sz="1200" b="1" dirty="0" err="1">
                <a:latin typeface="Courier New"/>
                <a:cs typeface="Courier New"/>
              </a:rPr>
              <a:t>bp:dataSource</a:t>
            </a:r>
            <a:r>
              <a:rPr lang="en-US" sz="1200" b="1" dirty="0">
                <a:latin typeface="Courier New"/>
                <a:cs typeface="Courier New"/>
              </a:rPr>
              <a:t> :</a:t>
            </a:r>
            <a:r>
              <a:rPr lang="en-US" sz="1200" b="1" dirty="0" err="1">
                <a:latin typeface="Courier New"/>
                <a:cs typeface="Courier New"/>
              </a:rPr>
              <a:t>aMAZE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</a:t>
            </a:r>
            <a:r>
              <a:rPr lang="en-US" sz="1200" b="1" dirty="0" err="1">
                <a:latin typeface="Courier New"/>
                <a:cs typeface="Courier New"/>
              </a:rPr>
              <a:t>bp:cellularLocation</a:t>
            </a:r>
            <a:r>
              <a:rPr lang="en-US" sz="1200" b="1" dirty="0">
                <a:latin typeface="Courier New"/>
                <a:cs typeface="Courier New"/>
              </a:rPr>
              <a:t> :cytoplasm </a:t>
            </a:r>
            <a:r>
              <a:rPr lang="en-US" sz="1200" b="1" dirty="0" smtClean="0">
                <a:latin typeface="Courier New"/>
                <a:cs typeface="Courier New"/>
              </a:rPr>
              <a:t>.</a:t>
            </a:r>
          </a:p>
          <a:p>
            <a:endParaRPr lang="en-US" sz="1200" b="1" dirty="0">
              <a:latin typeface="Courier New"/>
              <a:cs typeface="Courier New"/>
            </a:endParaRPr>
          </a:p>
          <a:p>
            <a:r>
              <a:rPr lang="en-US" sz="1200" b="1" dirty="0">
                <a:latin typeface="Courier New"/>
                <a:cs typeface="Courier New"/>
              </a:rPr>
              <a:t>:KEGG </a:t>
            </a:r>
            <a:r>
              <a:rPr lang="en-US" sz="1200" b="1" dirty="0" err="1">
                <a:latin typeface="Courier New"/>
                <a:cs typeface="Courier New"/>
              </a:rPr>
              <a:t>rdf:type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 smtClean="0">
                <a:latin typeface="Courier New"/>
                <a:cs typeface="Courier New"/>
              </a:rPr>
              <a:t>bp:Provenance</a:t>
            </a:r>
            <a:r>
              <a:rPr lang="en-US" sz="1200" b="1" dirty="0" smtClean="0">
                <a:latin typeface="Courier New"/>
                <a:cs typeface="Courier New"/>
              </a:rPr>
              <a:t> ;</a:t>
            </a:r>
            <a:endParaRPr lang="en-US" sz="1200" b="1" dirty="0">
              <a:latin typeface="Courier New"/>
              <a:cs typeface="Courier New"/>
            </a:endParaRPr>
          </a:p>
          <a:p>
            <a:r>
              <a:rPr lang="en-US" sz="1200" b="1" dirty="0" smtClean="0">
                <a:latin typeface="Courier New"/>
                <a:cs typeface="Courier New"/>
              </a:rPr>
              <a:t>      </a:t>
            </a:r>
            <a:r>
              <a:rPr lang="en-US" sz="1200" b="1" dirty="0" err="1" smtClean="0">
                <a:latin typeface="Courier New"/>
                <a:cs typeface="Courier New"/>
              </a:rPr>
              <a:t>bp:displayName</a:t>
            </a:r>
            <a:r>
              <a:rPr lang="en-US" sz="1200" b="1" dirty="0" smtClean="0">
                <a:latin typeface="Courier New"/>
                <a:cs typeface="Courier New"/>
              </a:rPr>
              <a:t> </a:t>
            </a:r>
            <a:r>
              <a:rPr lang="en-US" sz="1200" b="1" dirty="0">
                <a:latin typeface="Courier New"/>
                <a:cs typeface="Courier New"/>
              </a:rPr>
              <a:t>"KEGG"^^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</a:t>
            </a:r>
            <a:r>
              <a:rPr lang="en-US" sz="1200" b="1" dirty="0" err="1">
                <a:latin typeface="Courier New"/>
                <a:cs typeface="Courier New"/>
              </a:rPr>
              <a:t>bp:standardName</a:t>
            </a:r>
            <a:r>
              <a:rPr lang="en-US" sz="1200" b="1" dirty="0">
                <a:latin typeface="Courier New"/>
                <a:cs typeface="Courier New"/>
              </a:rPr>
              <a:t> "Kyoto Encyclopedia of Genes and Genomes"^^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.</a:t>
            </a:r>
          </a:p>
          <a:p>
            <a:endParaRPr lang="en-US" sz="1200" b="1" dirty="0">
              <a:latin typeface="Courier New"/>
              <a:cs typeface="Courier New"/>
            </a:endParaRPr>
          </a:p>
          <a:p>
            <a:r>
              <a:rPr lang="en-US" sz="1200" b="1" dirty="0">
                <a:latin typeface="Courier New"/>
                <a:cs typeface="Courier New"/>
              </a:rPr>
              <a:t>:KEGG_C00008 </a:t>
            </a:r>
            <a:r>
              <a:rPr lang="en-US" sz="1200" b="1" dirty="0" err="1">
                <a:latin typeface="Courier New"/>
                <a:cs typeface="Courier New"/>
              </a:rPr>
              <a:t>rdf:type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 smtClean="0">
                <a:latin typeface="Courier New"/>
                <a:cs typeface="Courier New"/>
              </a:rPr>
              <a:t>bp:UnificationXref</a:t>
            </a:r>
            <a:r>
              <a:rPr lang="en-US" sz="1200" b="1" dirty="0" smtClean="0">
                <a:latin typeface="Courier New"/>
                <a:cs typeface="Courier New"/>
              </a:rPr>
              <a:t> ;</a:t>
            </a:r>
            <a:endParaRPr lang="en-US" sz="1200" b="1" dirty="0">
              <a:latin typeface="Courier New"/>
              <a:cs typeface="Courier New"/>
            </a:endParaRPr>
          </a:p>
          <a:p>
            <a:r>
              <a:rPr lang="en-US" sz="1200" b="1" dirty="0">
                <a:latin typeface="Courier New"/>
                <a:cs typeface="Courier New"/>
              </a:rPr>
              <a:t>             </a:t>
            </a:r>
            <a:r>
              <a:rPr lang="en-US" sz="1200" b="1" dirty="0" err="1">
                <a:latin typeface="Courier New"/>
                <a:cs typeface="Courier New"/>
              </a:rPr>
              <a:t>bp:id</a:t>
            </a:r>
            <a:r>
              <a:rPr lang="en-US" sz="1200" b="1" dirty="0">
                <a:latin typeface="Courier New"/>
                <a:cs typeface="Courier New"/>
              </a:rPr>
              <a:t> "C00008"^^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</a:t>
            </a:r>
            <a:r>
              <a:rPr lang="en-US" sz="1200" b="1" dirty="0" err="1">
                <a:latin typeface="Courier New"/>
                <a:cs typeface="Courier New"/>
              </a:rPr>
              <a:t>bp:comment</a:t>
            </a:r>
            <a:r>
              <a:rPr lang="en-US" sz="1200" b="1" dirty="0">
                <a:latin typeface="Courier New"/>
                <a:cs typeface="Courier New"/>
              </a:rPr>
              <a:t> "PMID: 9847135 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</a:t>
            </a:r>
            <a:r>
              <a:rPr lang="en-US" sz="1200" b="1" dirty="0" err="1">
                <a:latin typeface="Courier New"/>
                <a:cs typeface="Courier New"/>
              </a:rPr>
              <a:t>bp:db</a:t>
            </a:r>
            <a:r>
              <a:rPr lang="en-US" sz="1200" b="1" dirty="0">
                <a:latin typeface="Courier New"/>
                <a:cs typeface="Courier New"/>
              </a:rPr>
              <a:t> "</a:t>
            </a:r>
            <a:r>
              <a:rPr lang="en-US" sz="1200" b="1" dirty="0" err="1">
                <a:latin typeface="Courier New"/>
                <a:cs typeface="Courier New"/>
              </a:rPr>
              <a:t>kegg</a:t>
            </a:r>
            <a:r>
              <a:rPr lang="en-US" sz="1200" b="1" dirty="0">
                <a:latin typeface="Courier New"/>
                <a:cs typeface="Courier New"/>
              </a:rPr>
              <a:t> compound"^^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.</a:t>
            </a:r>
          </a:p>
          <a:p>
            <a:endParaRPr lang="en-US" sz="1200" b="1" dirty="0">
              <a:latin typeface="Courier New"/>
              <a:cs typeface="Courier New"/>
            </a:endParaRPr>
          </a:p>
          <a:p>
            <a:r>
              <a:rPr lang="en-US" sz="1200" b="1" dirty="0">
                <a:latin typeface="Courier New"/>
                <a:cs typeface="Courier New"/>
              </a:rPr>
              <a:t>:cytoplasm </a:t>
            </a:r>
            <a:r>
              <a:rPr lang="en-US" sz="1200" b="1" dirty="0" err="1">
                <a:latin typeface="Courier New"/>
                <a:cs typeface="Courier New"/>
              </a:rPr>
              <a:t>rdf:type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 smtClean="0">
                <a:latin typeface="Courier New"/>
                <a:cs typeface="Courier New"/>
              </a:rPr>
              <a:t>bp:CellularLocationVocabulary</a:t>
            </a:r>
            <a:r>
              <a:rPr lang="en-US" sz="1200" b="1" dirty="0" smtClean="0">
                <a:latin typeface="Courier New"/>
                <a:cs typeface="Courier New"/>
              </a:rPr>
              <a:t> ;</a:t>
            </a:r>
            <a:endParaRPr lang="en-US" sz="1200" b="1" dirty="0">
              <a:latin typeface="Courier New"/>
              <a:cs typeface="Courier New"/>
            </a:endParaRPr>
          </a:p>
          <a:p>
            <a:r>
              <a:rPr lang="en-US" sz="1200" b="1" dirty="0">
                <a:latin typeface="Courier New"/>
                <a:cs typeface="Courier New"/>
              </a:rPr>
              <a:t>           </a:t>
            </a:r>
            <a:r>
              <a:rPr lang="en-US" sz="1200" b="1" dirty="0" err="1">
                <a:latin typeface="Courier New"/>
                <a:cs typeface="Courier New"/>
              </a:rPr>
              <a:t>bp:comment</a:t>
            </a:r>
            <a:r>
              <a:rPr lang="en-US" sz="1200" b="1" dirty="0">
                <a:latin typeface="Courier New"/>
                <a:cs typeface="Courier New"/>
              </a:rPr>
              <a:t> "This example </a:t>
            </a:r>
            <a:r>
              <a:rPr lang="en-US" sz="1200" b="1" dirty="0" smtClean="0">
                <a:latin typeface="Courier New"/>
                <a:cs typeface="Courier New"/>
              </a:rPr>
              <a:t>..."</a:t>
            </a:r>
            <a:r>
              <a:rPr lang="en-US" sz="1200" b="1" dirty="0">
                <a:latin typeface="Courier New"/>
                <a:cs typeface="Courier New"/>
              </a:rPr>
              <a:t>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</a:t>
            </a:r>
            <a:r>
              <a:rPr lang="en-US" sz="1200" b="1" dirty="0" err="1">
                <a:latin typeface="Courier New"/>
                <a:cs typeface="Courier New"/>
              </a:rPr>
              <a:t>bp:term</a:t>
            </a:r>
            <a:r>
              <a:rPr lang="en-US" sz="1200" b="1" dirty="0">
                <a:latin typeface="Courier New"/>
                <a:cs typeface="Courier New"/>
              </a:rPr>
              <a:t> "cytoplasm"^^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</a:t>
            </a:r>
            <a:r>
              <a:rPr lang="en-US" sz="1200" b="1" dirty="0" err="1">
                <a:latin typeface="Courier New"/>
                <a:cs typeface="Courier New"/>
              </a:rPr>
              <a:t>bp:xref</a:t>
            </a:r>
            <a:r>
              <a:rPr lang="en-US" sz="1200" b="1" dirty="0">
                <a:latin typeface="Courier New"/>
                <a:cs typeface="Courier New"/>
              </a:rPr>
              <a:t> :GO_0005737 .</a:t>
            </a:r>
            <a:endParaRPr lang="en-US" sz="1200" b="1" dirty="0" smtClean="0">
              <a:latin typeface="Courier New"/>
              <a:cs typeface="Courier New"/>
            </a:endParaRPr>
          </a:p>
          <a:p>
            <a:endParaRPr lang="en-US" sz="1200" b="1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91000" y="6172200"/>
            <a:ext cx="495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Sample File: biopax3-short-metabolic-pathway.owl</a:t>
            </a:r>
          </a:p>
        </p:txBody>
      </p:sp>
    </p:spTree>
    <p:extLst>
      <p:ext uri="{BB962C8B-B14F-4D97-AF65-F5344CB8AC3E}">
        <p14:creationId xmlns:p14="http://schemas.microsoft.com/office/powerpoint/2010/main" val="64385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BiochemicalReaction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2667000"/>
            <a:ext cx="7924800" cy="3785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/>
                <a:cs typeface="Courier New"/>
              </a:rPr>
              <a:t>:</a:t>
            </a:r>
            <a:r>
              <a:rPr lang="en-US" sz="1200" b="1" dirty="0" err="1">
                <a:latin typeface="Courier New"/>
                <a:cs typeface="Courier New"/>
              </a:rPr>
              <a:t>glucokinase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>
                <a:latin typeface="Courier New"/>
                <a:cs typeface="Courier New"/>
              </a:rPr>
              <a:t>rdf:type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 smtClean="0">
                <a:latin typeface="Courier New"/>
                <a:cs typeface="Courier New"/>
              </a:rPr>
              <a:t>bp:BiochemicalReaction</a:t>
            </a:r>
            <a:r>
              <a:rPr lang="en-US" sz="1200" b="1" dirty="0" smtClean="0">
                <a:latin typeface="Courier New"/>
                <a:cs typeface="Courier New"/>
              </a:rPr>
              <a:t> ;</a:t>
            </a:r>
            <a:endParaRPr lang="en-US" sz="1200" b="1" dirty="0">
              <a:latin typeface="Courier New"/>
              <a:cs typeface="Courier New"/>
            </a:endParaRPr>
          </a:p>
          <a:p>
            <a:r>
              <a:rPr lang="en-US" sz="1200" b="1" dirty="0">
                <a:latin typeface="Courier New"/>
                <a:cs typeface="Courier New"/>
              </a:rPr>
              <a:t>             </a:t>
            </a:r>
            <a:r>
              <a:rPr lang="en-US" sz="1200" b="1" dirty="0" err="1">
                <a:latin typeface="Courier New"/>
                <a:cs typeface="Courier New"/>
              </a:rPr>
              <a:t>bp:eCNumber</a:t>
            </a:r>
            <a:r>
              <a:rPr lang="en-US" sz="1200" b="1" dirty="0">
                <a:latin typeface="Courier New"/>
                <a:cs typeface="Courier New"/>
              </a:rPr>
              <a:t> "2.7.1.1	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,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            "2.7.1.2	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</a:t>
            </a:r>
            <a:r>
              <a:rPr lang="en-US" sz="1200" b="1" dirty="0" err="1">
                <a:latin typeface="Courier New"/>
                <a:cs typeface="Courier New"/>
              </a:rPr>
              <a:t>bp:name</a:t>
            </a:r>
            <a:r>
              <a:rPr lang="en-US" sz="1200" b="1" dirty="0">
                <a:latin typeface="Courier New"/>
                <a:cs typeface="Courier New"/>
              </a:rPr>
              <a:t> "ATP:D-glucose 6-phosphotransferase	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</a:t>
            </a:r>
            <a:r>
              <a:rPr lang="en-US" sz="1200" b="1" dirty="0" err="1">
                <a:latin typeface="Courier New"/>
                <a:cs typeface="Courier New"/>
              </a:rPr>
              <a:t>bp:conversionDirection</a:t>
            </a:r>
            <a:r>
              <a:rPr lang="en-US" sz="1200" b="1" dirty="0">
                <a:latin typeface="Courier New"/>
                <a:cs typeface="Courier New"/>
              </a:rPr>
              <a:t> "REVERSIBLE"^^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</a:t>
            </a:r>
            <a:r>
              <a:rPr lang="en-US" sz="1200" b="1" dirty="0" err="1">
                <a:latin typeface="Courier New"/>
                <a:cs typeface="Courier New"/>
              </a:rPr>
              <a:t>bp:standardName</a:t>
            </a:r>
            <a:r>
              <a:rPr lang="en-US" sz="1200" b="1" dirty="0">
                <a:latin typeface="Courier New"/>
                <a:cs typeface="Courier New"/>
              </a:rPr>
              <a:t> "b-D-</a:t>
            </a:r>
            <a:r>
              <a:rPr lang="en-US" sz="1200" b="1" dirty="0" err="1">
                <a:latin typeface="Courier New"/>
                <a:cs typeface="Courier New"/>
              </a:rPr>
              <a:t>glu</a:t>
            </a:r>
            <a:r>
              <a:rPr lang="en-US" sz="1200" b="1" dirty="0">
                <a:latin typeface="Courier New"/>
                <a:cs typeface="Courier New"/>
              </a:rPr>
              <a:t> =&gt; b-D-glu-6-p"^^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</a:t>
            </a:r>
            <a:r>
              <a:rPr lang="en-US" sz="1200" b="1" dirty="0" err="1">
                <a:latin typeface="Courier New"/>
                <a:cs typeface="Courier New"/>
              </a:rPr>
              <a:t>bp:displayName</a:t>
            </a:r>
            <a:r>
              <a:rPr lang="en-US" sz="1200" b="1" dirty="0">
                <a:latin typeface="Courier New"/>
                <a:cs typeface="Courier New"/>
              </a:rPr>
              <a:t> "beta-D-</a:t>
            </a:r>
            <a:r>
              <a:rPr lang="en-US" sz="1200" b="1" dirty="0" err="1">
                <a:latin typeface="Courier New"/>
                <a:cs typeface="Courier New"/>
              </a:rPr>
              <a:t>glu</a:t>
            </a:r>
            <a:r>
              <a:rPr lang="en-US" sz="1200" b="1" dirty="0">
                <a:latin typeface="Courier New"/>
                <a:cs typeface="Courier New"/>
              </a:rPr>
              <a:t> + ATP =&gt; beta-D-glu-6-p + ADP"^^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</a:t>
            </a:r>
            <a:r>
              <a:rPr lang="en-US" sz="1200" b="1" dirty="0" err="1">
                <a:latin typeface="Courier New"/>
                <a:cs typeface="Courier New"/>
              </a:rPr>
              <a:t>bp:name</a:t>
            </a:r>
            <a:r>
              <a:rPr lang="en-US" sz="1200" b="1" dirty="0">
                <a:latin typeface="Courier New"/>
                <a:cs typeface="Courier New"/>
              </a:rPr>
              <a:t> "glucose ATP </a:t>
            </a:r>
            <a:r>
              <a:rPr lang="en-US" sz="1200" b="1" dirty="0" err="1">
                <a:latin typeface="Courier New"/>
                <a:cs typeface="Courier New"/>
              </a:rPr>
              <a:t>phosphotransferase</a:t>
            </a:r>
            <a:r>
              <a:rPr lang="en-US" sz="1200" b="1" dirty="0">
                <a:latin typeface="Courier New"/>
                <a:cs typeface="Courier New"/>
              </a:rPr>
              <a:t>	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</a:t>
            </a:r>
            <a:r>
              <a:rPr lang="en-US" sz="1200" b="1" dirty="0" err="1">
                <a:latin typeface="Courier New"/>
                <a:cs typeface="Courier New"/>
              </a:rPr>
              <a:t>bp:spontaneous</a:t>
            </a:r>
            <a:r>
              <a:rPr lang="en-US" sz="1200" b="1" dirty="0">
                <a:latin typeface="Courier New"/>
                <a:cs typeface="Courier New"/>
              </a:rPr>
              <a:t> "true"^^</a:t>
            </a:r>
            <a:r>
              <a:rPr lang="en-US" sz="1200" b="1" dirty="0" err="1">
                <a:latin typeface="Courier New"/>
                <a:cs typeface="Courier New"/>
              </a:rPr>
              <a:t>xsd:boolean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</a:t>
            </a:r>
            <a:r>
              <a:rPr lang="en-US" sz="1200" b="1" dirty="0" err="1">
                <a:latin typeface="Courier New"/>
                <a:cs typeface="Courier New"/>
              </a:rPr>
              <a:t>bp:right</a:t>
            </a:r>
            <a:r>
              <a:rPr lang="en-US" sz="1200" b="1" dirty="0">
                <a:latin typeface="Courier New"/>
                <a:cs typeface="Courier New"/>
              </a:rPr>
              <a:t> :ADP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</a:t>
            </a:r>
            <a:r>
              <a:rPr lang="en-US" sz="1200" b="1" dirty="0" err="1">
                <a:latin typeface="Courier New"/>
                <a:cs typeface="Courier New"/>
              </a:rPr>
              <a:t>bp:left</a:t>
            </a:r>
            <a:r>
              <a:rPr lang="en-US" sz="1200" b="1" dirty="0">
                <a:latin typeface="Courier New"/>
                <a:cs typeface="Courier New"/>
              </a:rPr>
              <a:t> :ATP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</a:t>
            </a:r>
            <a:r>
              <a:rPr lang="en-US" sz="1200" b="1" dirty="0" err="1">
                <a:latin typeface="Courier New"/>
                <a:cs typeface="Courier New"/>
              </a:rPr>
              <a:t>bp:dataSource</a:t>
            </a:r>
            <a:r>
              <a:rPr lang="en-US" sz="1200" b="1" dirty="0">
                <a:latin typeface="Courier New"/>
                <a:cs typeface="Courier New"/>
              </a:rPr>
              <a:t> :KEGG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</a:t>
            </a:r>
            <a:r>
              <a:rPr lang="en-US" sz="1200" b="1" dirty="0" err="1">
                <a:latin typeface="Courier New"/>
                <a:cs typeface="Courier New"/>
              </a:rPr>
              <a:t>bp:xref</a:t>
            </a:r>
            <a:r>
              <a:rPr lang="en-US" sz="1200" b="1" dirty="0">
                <a:latin typeface="Courier New"/>
                <a:cs typeface="Courier New"/>
              </a:rPr>
              <a:t> :KEGG_R01786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</a:t>
            </a:r>
            <a:r>
              <a:rPr lang="en-US" sz="1200" b="1" dirty="0" err="1">
                <a:latin typeface="Courier New"/>
                <a:cs typeface="Courier New"/>
              </a:rPr>
              <a:t>bp:participantStoichiometry</a:t>
            </a:r>
            <a:r>
              <a:rPr lang="en-US" sz="1200" b="1" dirty="0">
                <a:latin typeface="Courier New"/>
                <a:cs typeface="Courier New"/>
              </a:rPr>
              <a:t> :Stoichiometry_37 ,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                            :Stoichiometry_43 ,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                            :Stoichiometry_49 ,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                            :Stoichiometry_52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</a:t>
            </a:r>
            <a:r>
              <a:rPr lang="en-US" sz="1200" b="1" dirty="0" err="1">
                <a:latin typeface="Courier New"/>
                <a:cs typeface="Courier New"/>
              </a:rPr>
              <a:t>bp:dataSource</a:t>
            </a:r>
            <a:r>
              <a:rPr lang="en-US" sz="1200" b="1" dirty="0">
                <a:latin typeface="Courier New"/>
                <a:cs typeface="Courier New"/>
              </a:rPr>
              <a:t> :</a:t>
            </a:r>
            <a:r>
              <a:rPr lang="en-US" sz="1200" b="1" dirty="0" err="1">
                <a:latin typeface="Courier New"/>
                <a:cs typeface="Courier New"/>
              </a:rPr>
              <a:t>aMAZE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</a:t>
            </a:r>
            <a:r>
              <a:rPr lang="en-US" sz="1200" b="1" dirty="0" err="1">
                <a:latin typeface="Courier New"/>
                <a:cs typeface="Courier New"/>
              </a:rPr>
              <a:t>bp:left</a:t>
            </a:r>
            <a:r>
              <a:rPr lang="en-US" sz="1200" b="1" dirty="0">
                <a:latin typeface="Courier New"/>
                <a:cs typeface="Courier New"/>
              </a:rPr>
              <a:t> :alpha-D-glucose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</a:t>
            </a:r>
            <a:r>
              <a:rPr lang="en-US" sz="1200" b="1" dirty="0" err="1">
                <a:latin typeface="Courier New"/>
                <a:cs typeface="Courier New"/>
              </a:rPr>
              <a:t>bp:right</a:t>
            </a:r>
            <a:r>
              <a:rPr lang="en-US" sz="1200" b="1" dirty="0">
                <a:latin typeface="Courier New"/>
                <a:cs typeface="Courier New"/>
              </a:rPr>
              <a:t> :alpha-D-glucose_6-phosphate .</a:t>
            </a:r>
          </a:p>
        </p:txBody>
      </p:sp>
      <p:pic>
        <p:nvPicPr>
          <p:cNvPr id="14" name="Picture 13" descr="glucokinase_rx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293806"/>
            <a:ext cx="3352800" cy="12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7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</a:t>
            </a:r>
            <a:r>
              <a:rPr lang="en-US" dirty="0" err="1" smtClean="0"/>
              <a:t>BiochemicalReactions</a:t>
            </a:r>
            <a:r>
              <a:rPr lang="en-US" dirty="0" smtClean="0"/>
              <a:t> to Form Pathways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2895600"/>
            <a:ext cx="8839200" cy="360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/>
                <a:cs typeface="Courier New"/>
              </a:rPr>
              <a:t>:Pathway50 </a:t>
            </a:r>
            <a:r>
              <a:rPr lang="en-US" sz="1200" b="1" dirty="0" err="1">
                <a:latin typeface="Courier New"/>
                <a:cs typeface="Courier New"/>
              </a:rPr>
              <a:t>rdf:type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 smtClean="0">
                <a:latin typeface="Courier New"/>
                <a:cs typeface="Courier New"/>
              </a:rPr>
              <a:t>bp:Pathway</a:t>
            </a:r>
            <a:r>
              <a:rPr lang="en-US" sz="1200" b="1" dirty="0" smtClean="0">
                <a:latin typeface="Courier New"/>
                <a:cs typeface="Courier New"/>
              </a:rPr>
              <a:t> ;</a:t>
            </a:r>
            <a:endParaRPr lang="en-US" sz="1200" b="1" dirty="0">
              <a:latin typeface="Courier New"/>
              <a:cs typeface="Courier New"/>
            </a:endParaRPr>
          </a:p>
          <a:p>
            <a:r>
              <a:rPr lang="en-US" sz="1200" b="1" dirty="0">
                <a:latin typeface="Courier New"/>
                <a:cs typeface="Courier New"/>
              </a:rPr>
              <a:t>           </a:t>
            </a:r>
            <a:r>
              <a:rPr lang="en-US" sz="1200" b="1" dirty="0" err="1">
                <a:latin typeface="Courier New"/>
                <a:cs typeface="Courier New"/>
              </a:rPr>
              <a:t>bp:comment</a:t>
            </a:r>
            <a:r>
              <a:rPr lang="en-US" sz="1200" b="1" dirty="0">
                <a:latin typeface="Courier New"/>
                <a:cs typeface="Courier New"/>
              </a:rPr>
              <a:t> ""^^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</a:t>
            </a:r>
            <a:r>
              <a:rPr lang="en-US" sz="1200" b="1" dirty="0" err="1">
                <a:latin typeface="Courier New"/>
                <a:cs typeface="Courier New"/>
              </a:rPr>
              <a:t>bp:availability</a:t>
            </a:r>
            <a:r>
              <a:rPr lang="en-US" sz="1200" b="1" dirty="0">
                <a:latin typeface="Courier New"/>
                <a:cs typeface="Courier New"/>
              </a:rPr>
              <a:t> "All data within the pathway has the same </a:t>
            </a:r>
            <a:r>
              <a:rPr lang="en-US" sz="1200" b="1" dirty="0" smtClean="0">
                <a:latin typeface="Courier New"/>
                <a:cs typeface="Courier New"/>
              </a:rPr>
              <a:t>..."</a:t>
            </a:r>
            <a:r>
              <a:rPr lang="en-US" sz="1200" b="1" dirty="0">
                <a:latin typeface="Courier New"/>
                <a:cs typeface="Courier New"/>
              </a:rPr>
              <a:t>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</a:t>
            </a:r>
            <a:r>
              <a:rPr lang="en-US" sz="1200" b="1" dirty="0" err="1">
                <a:latin typeface="Courier New"/>
                <a:cs typeface="Courier New"/>
              </a:rPr>
              <a:t>bp:name</a:t>
            </a:r>
            <a:r>
              <a:rPr lang="en-US" sz="1200" b="1" dirty="0">
                <a:latin typeface="Courier New"/>
                <a:cs typeface="Courier New"/>
              </a:rPr>
              <a:t> "</a:t>
            </a:r>
            <a:r>
              <a:rPr lang="en-US" sz="1200" b="1" dirty="0" err="1">
                <a:latin typeface="Courier New"/>
                <a:cs typeface="Courier New"/>
              </a:rPr>
              <a:t>Embden</a:t>
            </a:r>
            <a:r>
              <a:rPr lang="en-US" sz="1200" b="1" dirty="0">
                <a:latin typeface="Courier New"/>
                <a:cs typeface="Courier New"/>
              </a:rPr>
              <a:t>-Meyerhof pathway"^^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</a:t>
            </a:r>
            <a:r>
              <a:rPr lang="en-US" sz="1200" b="1" dirty="0" err="1">
                <a:latin typeface="Courier New"/>
                <a:cs typeface="Courier New"/>
              </a:rPr>
              <a:t>bp:displayName</a:t>
            </a:r>
            <a:r>
              <a:rPr lang="en-US" sz="1200" b="1" dirty="0">
                <a:latin typeface="Courier New"/>
                <a:cs typeface="Courier New"/>
              </a:rPr>
              <a:t> "Glycolysis Pathway"^^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</a:t>
            </a:r>
            <a:r>
              <a:rPr lang="en-US" sz="1200" b="1" dirty="0" err="1">
                <a:latin typeface="Courier New"/>
                <a:cs typeface="Courier New"/>
              </a:rPr>
              <a:t>bp:comment</a:t>
            </a:r>
            <a:r>
              <a:rPr lang="en-US" sz="1200" b="1" dirty="0">
                <a:latin typeface="Courier New"/>
                <a:cs typeface="Courier New"/>
              </a:rPr>
              <a:t> "This example is meant to </a:t>
            </a:r>
            <a:r>
              <a:rPr lang="en-US" sz="1200" b="1" dirty="0" smtClean="0">
                <a:latin typeface="Courier New"/>
                <a:cs typeface="Courier New"/>
              </a:rPr>
              <a:t>..."</a:t>
            </a:r>
            <a:r>
              <a:rPr lang="en-US" sz="1200" b="1" dirty="0">
                <a:latin typeface="Courier New"/>
                <a:cs typeface="Courier New"/>
              </a:rPr>
              <a:t>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</a:t>
            </a:r>
            <a:r>
              <a:rPr lang="en-US" sz="1200" b="1" dirty="0" err="1">
                <a:latin typeface="Courier New"/>
                <a:cs typeface="Courier New"/>
              </a:rPr>
              <a:t>bp:name</a:t>
            </a:r>
            <a:r>
              <a:rPr lang="en-US" sz="1200" b="1" dirty="0">
                <a:latin typeface="Courier New"/>
                <a:cs typeface="Courier New"/>
              </a:rPr>
              <a:t> "glucose degradation"^^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</a:t>
            </a:r>
            <a:r>
              <a:rPr lang="en-US" sz="1200" b="1" dirty="0" err="1">
                <a:latin typeface="Courier New"/>
                <a:cs typeface="Courier New"/>
              </a:rPr>
              <a:t>bp:standardName</a:t>
            </a:r>
            <a:r>
              <a:rPr lang="en-US" sz="1200" b="1" dirty="0">
                <a:latin typeface="Courier New"/>
                <a:cs typeface="Courier New"/>
              </a:rPr>
              <a:t> "glycolysis"^^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</a:t>
            </a:r>
            <a:r>
              <a:rPr lang="en-US" sz="1200" b="1" dirty="0" err="1">
                <a:latin typeface="Courier New"/>
                <a:cs typeface="Courier New"/>
              </a:rPr>
              <a:t>bp:availability</a:t>
            </a:r>
            <a:r>
              <a:rPr lang="en-US" sz="1200" b="1" dirty="0">
                <a:latin typeface="Courier New"/>
                <a:cs typeface="Courier New"/>
              </a:rPr>
              <a:t> "see http://</a:t>
            </a:r>
            <a:r>
              <a:rPr lang="en-US" sz="1200" b="1" dirty="0" err="1">
                <a:latin typeface="Courier New"/>
                <a:cs typeface="Courier New"/>
              </a:rPr>
              <a:t>www.amaze.ulb.ac.be</a:t>
            </a:r>
            <a:r>
              <a:rPr lang="en-US" sz="1200" b="1" dirty="0">
                <a:latin typeface="Courier New"/>
                <a:cs typeface="Courier New"/>
              </a:rPr>
              <a:t>/"^^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</a:t>
            </a:r>
            <a:r>
              <a:rPr lang="en-US" sz="1200" b="1" dirty="0" err="1">
                <a:latin typeface="Courier New"/>
                <a:cs typeface="Courier New"/>
              </a:rPr>
              <a:t>bp:pathwayOrder</a:t>
            </a:r>
            <a:r>
              <a:rPr lang="en-US" sz="1200" b="1" dirty="0">
                <a:latin typeface="Courier New"/>
                <a:cs typeface="Courier New"/>
              </a:rPr>
              <a:t> :BiochemicalPathwayStep_2 ,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              :BiochemicalPathwayStep_3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</a:t>
            </a:r>
            <a:r>
              <a:rPr lang="en-US" sz="1200" b="1" dirty="0" err="1">
                <a:latin typeface="Courier New"/>
                <a:cs typeface="Courier New"/>
              </a:rPr>
              <a:t>bp:organism</a:t>
            </a:r>
            <a:r>
              <a:rPr lang="en-US" sz="1200" b="1" dirty="0">
                <a:latin typeface="Courier New"/>
                <a:cs typeface="Courier New"/>
              </a:rPr>
              <a:t> :</a:t>
            </a:r>
            <a:r>
              <a:rPr lang="en-US" sz="1200" b="1" dirty="0" err="1">
                <a:latin typeface="Courier New"/>
                <a:cs typeface="Courier New"/>
              </a:rPr>
              <a:t>Escherichia_coli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</a:t>
            </a:r>
            <a:r>
              <a:rPr lang="en-US" sz="1200" b="1" dirty="0" err="1">
                <a:latin typeface="Courier New"/>
                <a:cs typeface="Courier New"/>
              </a:rPr>
              <a:t>bp:dataSource</a:t>
            </a:r>
            <a:r>
              <a:rPr lang="en-US" sz="1200" b="1" dirty="0">
                <a:latin typeface="Courier New"/>
                <a:cs typeface="Courier New"/>
              </a:rPr>
              <a:t> :KEGG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</a:t>
            </a:r>
            <a:r>
              <a:rPr lang="en-US" sz="1200" b="1" dirty="0" err="1">
                <a:latin typeface="Courier New"/>
                <a:cs typeface="Courier New"/>
              </a:rPr>
              <a:t>bp:xref</a:t>
            </a:r>
            <a:r>
              <a:rPr lang="en-US" sz="1200" b="1" dirty="0">
                <a:latin typeface="Courier New"/>
                <a:cs typeface="Courier New"/>
              </a:rPr>
              <a:t> :PublicationXref49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</a:t>
            </a:r>
            <a:r>
              <a:rPr lang="en-US" sz="1200" b="1" dirty="0" err="1">
                <a:latin typeface="Courier New"/>
                <a:cs typeface="Courier New"/>
              </a:rPr>
              <a:t>bp:dataSource</a:t>
            </a:r>
            <a:r>
              <a:rPr lang="en-US" sz="1200" b="1" dirty="0">
                <a:latin typeface="Courier New"/>
                <a:cs typeface="Courier New"/>
              </a:rPr>
              <a:t> :</a:t>
            </a:r>
            <a:r>
              <a:rPr lang="en-US" sz="1200" b="1" dirty="0" err="1">
                <a:latin typeface="Courier New"/>
                <a:cs typeface="Courier New"/>
              </a:rPr>
              <a:t>aMAZE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</a:t>
            </a:r>
            <a:r>
              <a:rPr lang="en-US" sz="1200" b="1" dirty="0" err="1">
                <a:latin typeface="Courier New"/>
                <a:cs typeface="Courier New"/>
              </a:rPr>
              <a:t>bp:pathwayComponent</a:t>
            </a:r>
            <a:r>
              <a:rPr lang="en-US" sz="1200" b="1" dirty="0">
                <a:latin typeface="Courier New"/>
                <a:cs typeface="Courier New"/>
              </a:rPr>
              <a:t> :</a:t>
            </a:r>
            <a:r>
              <a:rPr lang="en-US" sz="1200" b="1" dirty="0" err="1">
                <a:latin typeface="Courier New"/>
                <a:cs typeface="Courier New"/>
              </a:rPr>
              <a:t>glucokinase</a:t>
            </a:r>
            <a:r>
              <a:rPr lang="en-US" sz="1200" b="1" dirty="0">
                <a:latin typeface="Courier New"/>
                <a:cs typeface="Courier New"/>
              </a:rPr>
              <a:t> ,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                  :glucokinase_converts_alpha-D-glu_to_alpha-D-glu-6-p ,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                  :</a:t>
            </a:r>
            <a:r>
              <a:rPr lang="en-US" sz="1200" b="1" dirty="0" err="1">
                <a:latin typeface="Courier New"/>
                <a:cs typeface="Courier New"/>
              </a:rPr>
              <a:t>phosphoglucoisomerase</a:t>
            </a:r>
            <a:r>
              <a:rPr lang="en-US" sz="1200" b="1" dirty="0">
                <a:latin typeface="Courier New"/>
                <a:cs typeface="Courier New"/>
              </a:rPr>
              <a:t> ,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                  :phosphoglucose_isomerase_converts_alpha-D-gluc-6-</a:t>
            </a:r>
            <a:r>
              <a:rPr lang="en-US" sz="1200" b="1" dirty="0" smtClean="0">
                <a:latin typeface="Courier New"/>
                <a:cs typeface="Courier New"/>
              </a:rPr>
              <a:t>p_to_bet... </a:t>
            </a:r>
            <a:r>
              <a:rPr lang="en-US" sz="1200" b="1" dirty="0">
                <a:latin typeface="Courier New"/>
                <a:cs typeface="Courier New"/>
              </a:rPr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763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Example 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describes the first two interactions in glycolysis: the conversion of glucose to glucose-6-phosphate and then glucose-6-phosphate to fructose-6-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phosphate</a:t>
            </a:r>
          </a:p>
          <a:p>
            <a:pPr lvl="1" eaLnBrk="1" hangingPunct="1"/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1200" dirty="0" err="1">
                <a:latin typeface="Arial" charset="0"/>
                <a:ea typeface="ＭＳ Ｐゴシック" charset="0"/>
                <a:cs typeface="ＭＳ Ｐゴシック" charset="0"/>
              </a:rPr>
              <a:t>pathwayComponent</a:t>
            </a: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</a:rPr>
              <a:t> is a set of interactions defining a step in the pathway (e.g. catalysis and the catalyzed conversion) </a:t>
            </a:r>
            <a:endParaRPr lang="en-US" sz="12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1200" dirty="0" err="1">
                <a:latin typeface="Arial" charset="0"/>
                <a:ea typeface="ＭＳ Ｐゴシック" charset="0"/>
                <a:cs typeface="ＭＳ Ｐゴシック" charset="0"/>
              </a:rPr>
              <a:t>pathwayOrder</a:t>
            </a: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</a:rPr>
              <a:t> is an object property for the Pathway that has </a:t>
            </a:r>
            <a:r>
              <a:rPr lang="en-US" sz="1200" dirty="0" smtClean="0">
                <a:latin typeface="Arial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1200" dirty="0" err="1" smtClean="0">
                <a:latin typeface="Arial" charset="0"/>
                <a:ea typeface="ＭＳ Ｐゴシック" charset="0"/>
                <a:cs typeface="ＭＳ Ｐゴシック" charset="0"/>
              </a:rPr>
              <a:t>PathwayStep</a:t>
            </a:r>
            <a:r>
              <a:rPr lang="en-US" sz="12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</a:rPr>
              <a:t>as its range (value). Within a </a:t>
            </a:r>
            <a:r>
              <a:rPr lang="en-US" sz="1200" dirty="0" err="1">
                <a:latin typeface="Arial" charset="0"/>
                <a:ea typeface="ＭＳ Ｐゴシック" charset="0"/>
                <a:cs typeface="ＭＳ Ｐゴシック" charset="0"/>
              </a:rPr>
              <a:t>PathwayStep</a:t>
            </a: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</a:rPr>
              <a:t>, the interactions taking place are defined and also the next steps (i.e. property </a:t>
            </a:r>
            <a:r>
              <a:rPr lang="en-US" sz="1200" dirty="0" err="1">
                <a:latin typeface="Arial" charset="0"/>
                <a:ea typeface="ＭＳ Ｐゴシック" charset="0"/>
                <a:cs typeface="ＭＳ Ｐゴシック" charset="0"/>
              </a:rPr>
              <a:t>nextStep</a:t>
            </a: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</a:rPr>
              <a:t>) in the pathway. </a:t>
            </a:r>
          </a:p>
          <a:p>
            <a:pPr lvl="1" eaLnBrk="1" hangingPunct="1"/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702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 Pathway Interactions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8862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/>
                <a:cs typeface="Courier New"/>
              </a:rPr>
              <a:t>:BiochemicalPathwayStep_2 </a:t>
            </a:r>
            <a:r>
              <a:rPr lang="en-US" sz="1200" b="1" dirty="0" err="1">
                <a:latin typeface="Courier New"/>
                <a:cs typeface="Courier New"/>
              </a:rPr>
              <a:t>rdf:type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 smtClean="0">
                <a:latin typeface="Courier New"/>
                <a:cs typeface="Courier New"/>
              </a:rPr>
              <a:t>bp:BiochemicalPathwayStep</a:t>
            </a:r>
            <a:r>
              <a:rPr lang="en-US" sz="1200" b="1" dirty="0" smtClean="0">
                <a:latin typeface="Courier New"/>
                <a:cs typeface="Courier New"/>
              </a:rPr>
              <a:t> ;</a:t>
            </a:r>
            <a:endParaRPr lang="en-US" sz="1200" b="1" dirty="0">
              <a:latin typeface="Courier New"/>
              <a:cs typeface="Courier New"/>
            </a:endParaRPr>
          </a:p>
          <a:p>
            <a:r>
              <a:rPr lang="en-US" sz="1200" b="1" dirty="0">
                <a:latin typeface="Courier New"/>
                <a:cs typeface="Courier New"/>
              </a:rPr>
              <a:t>                          </a:t>
            </a:r>
            <a:r>
              <a:rPr lang="en-US" sz="1200" b="1" dirty="0" err="1">
                <a:latin typeface="Courier New"/>
                <a:cs typeface="Courier New"/>
              </a:rPr>
              <a:t>bp:stepDirection</a:t>
            </a:r>
            <a:r>
              <a:rPr lang="en-US" sz="1200" b="1" dirty="0">
                <a:latin typeface="Courier New"/>
                <a:cs typeface="Courier New"/>
              </a:rPr>
              <a:t> "LEFT-TO-RIGHT"^^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             </a:t>
            </a:r>
            <a:r>
              <a:rPr lang="en-US" sz="1200" b="1" dirty="0" err="1">
                <a:latin typeface="Courier New"/>
                <a:cs typeface="Courier New"/>
              </a:rPr>
              <a:t>bp:nextStep</a:t>
            </a:r>
            <a:r>
              <a:rPr lang="en-US" sz="1200" b="1" dirty="0">
                <a:latin typeface="Courier New"/>
                <a:cs typeface="Courier New"/>
              </a:rPr>
              <a:t> :BiochemicalPathwayStep_3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             </a:t>
            </a:r>
            <a:r>
              <a:rPr lang="en-US" sz="1200" b="1" dirty="0" err="1">
                <a:latin typeface="Courier New"/>
                <a:cs typeface="Courier New"/>
              </a:rPr>
              <a:t>bp:stepConversion</a:t>
            </a:r>
            <a:r>
              <a:rPr lang="en-US" sz="1200" b="1" dirty="0">
                <a:latin typeface="Courier New"/>
                <a:cs typeface="Courier New"/>
              </a:rPr>
              <a:t> :</a:t>
            </a:r>
            <a:r>
              <a:rPr lang="en-US" sz="1200" b="1" dirty="0" err="1">
                <a:latin typeface="Courier New"/>
                <a:cs typeface="Courier New"/>
              </a:rPr>
              <a:t>glucokinase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             </a:t>
            </a:r>
            <a:r>
              <a:rPr lang="en-US" sz="1200" b="1" dirty="0" err="1">
                <a:latin typeface="Courier New"/>
                <a:cs typeface="Courier New"/>
              </a:rPr>
              <a:t>bp:stepProcess</a:t>
            </a:r>
            <a:r>
              <a:rPr lang="en-US" sz="1200" b="1" dirty="0">
                <a:latin typeface="Courier New"/>
                <a:cs typeface="Courier New"/>
              </a:rPr>
              <a:t> :glucokinase_converts_alpha-D-glu_to_alpha-D-glu-6-p .</a:t>
            </a:r>
            <a:endParaRPr lang="en-US" sz="1200" b="1" dirty="0">
              <a:latin typeface="Courier New"/>
              <a:cs typeface="Courier New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763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pathwayOrder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 is an object property for the Pathway that has </a:t>
            </a:r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pathwaySteps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 as its range (value). Within a </a:t>
            </a:r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PathwayStep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, the interactions taking place are defined and also the next steps (i.e. property </a:t>
            </a:r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nextStep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) in the pathway. </a:t>
            </a:r>
          </a:p>
          <a:p>
            <a:pPr lvl="1" eaLnBrk="1" hangingPunct="1"/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</a:rPr>
              <a:t>BiochemicalPathwayStep_2  defines property "</a:t>
            </a:r>
            <a:r>
              <a:rPr lang="en-US" sz="1200" dirty="0" err="1">
                <a:latin typeface="Arial" charset="0"/>
                <a:ea typeface="ＭＳ Ｐゴシック" charset="0"/>
                <a:cs typeface="ＭＳ Ｐゴシック" charset="0"/>
              </a:rPr>
              <a:t>nextStep</a:t>
            </a: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</a:rPr>
              <a:t>" that specifies BiochemicalPathwayStep_3 as the next step in the pathway (i.e. the step involving conversion to fructose-6-phosphate</a:t>
            </a:r>
            <a:r>
              <a:rPr lang="en-US" sz="1200" dirty="0" smtClean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  <a:endParaRPr lang="en-US" sz="12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sz="1200" dirty="0" err="1">
                <a:latin typeface="Arial" charset="0"/>
                <a:ea typeface="ＭＳ Ｐゴシック" charset="0"/>
                <a:cs typeface="ＭＳ Ｐゴシック" charset="0"/>
              </a:rPr>
              <a:t>stepConversion</a:t>
            </a: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1200" dirty="0" err="1">
                <a:latin typeface="Arial" charset="0"/>
                <a:ea typeface="ＭＳ Ｐゴシック" charset="0"/>
                <a:cs typeface="ＭＳ Ｐゴシック" charset="0"/>
              </a:rPr>
              <a:t>glucokinase</a:t>
            </a: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</a:rPr>
              <a:t> (the central step) </a:t>
            </a:r>
          </a:p>
          <a:p>
            <a:pPr lvl="1" eaLnBrk="1" hangingPunct="1"/>
            <a:r>
              <a:rPr lang="en-US" sz="1200" dirty="0" err="1">
                <a:latin typeface="Arial" charset="0"/>
                <a:ea typeface="ＭＳ Ｐゴシック" charset="0"/>
                <a:cs typeface="ＭＳ Ｐゴシック" charset="0"/>
              </a:rPr>
              <a:t>stepProcess</a:t>
            </a: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</a:rPr>
              <a:t>: glucokinase_converts_alpha-D-glu_to_alpha-D-glu-6-p (a catalysis by Protein_54 (i.e. GLK) that controls </a:t>
            </a:r>
            <a:r>
              <a:rPr lang="en-US" sz="1200" dirty="0" err="1">
                <a:latin typeface="Arial" charset="0"/>
                <a:ea typeface="ＭＳ Ｐゴシック" charset="0"/>
                <a:cs typeface="ＭＳ Ｐゴシック" charset="0"/>
              </a:rPr>
              <a:t>stepConversion</a:t>
            </a:r>
            <a:r>
              <a:rPr lang="en-US" sz="1200" dirty="0">
                <a:latin typeface="Arial" charset="0"/>
                <a:ea typeface="ＭＳ Ｐゴシック" charset="0"/>
                <a:cs typeface="ＭＳ Ｐゴシック" charset="0"/>
              </a:rPr>
              <a:t> "</a:t>
            </a:r>
            <a:r>
              <a:rPr lang="en-US" sz="1200" dirty="0" err="1" smtClean="0">
                <a:latin typeface="Arial" charset="0"/>
                <a:ea typeface="ＭＳ Ｐゴシック" charset="0"/>
                <a:cs typeface="ＭＳ Ｐゴシック" charset="0"/>
              </a:rPr>
              <a:t>glucokinase</a:t>
            </a:r>
            <a:r>
              <a:rPr lang="en-US" sz="1200" dirty="0" smtClean="0">
                <a:latin typeface="Arial" charset="0"/>
                <a:ea typeface="ＭＳ Ｐゴシック" charset="0"/>
                <a:cs typeface="ＭＳ Ｐゴシック" charset="0"/>
              </a:rPr>
              <a:t>”)</a:t>
            </a:r>
            <a:endParaRPr lang="en-US" sz="16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Defining the ordering (e.g. temporal) of pathways using </a:t>
            </a:r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PathwaySteps</a:t>
            </a:r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618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Entity States with </a:t>
            </a:r>
            <a:r>
              <a:rPr lang="en-US" dirty="0" err="1" smtClean="0"/>
              <a:t>EntityReferences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0" y="2635747"/>
            <a:ext cx="6096000" cy="3231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/>
                <a:cs typeface="Courier New"/>
              </a:rPr>
              <a:t>:Protein_54 </a:t>
            </a:r>
            <a:r>
              <a:rPr lang="en-US" sz="1200" b="1" dirty="0" err="1">
                <a:latin typeface="Courier New"/>
                <a:cs typeface="Courier New"/>
              </a:rPr>
              <a:t>rdf:type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>
                <a:latin typeface="Courier New"/>
                <a:cs typeface="Courier New"/>
              </a:rPr>
              <a:t>bp:Protein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;</a:t>
            </a:r>
            <a:endParaRPr lang="en-US" sz="1200" b="1" dirty="0">
              <a:latin typeface="Courier New"/>
              <a:cs typeface="Courier New"/>
            </a:endParaRPr>
          </a:p>
          <a:p>
            <a:r>
              <a:rPr lang="en-US" sz="1200" b="1" dirty="0">
                <a:latin typeface="Courier New"/>
                <a:cs typeface="Courier New"/>
              </a:rPr>
              <a:t>            </a:t>
            </a:r>
            <a:r>
              <a:rPr lang="en-US" sz="1200" b="1" dirty="0" err="1">
                <a:latin typeface="Courier New"/>
                <a:cs typeface="Courier New"/>
              </a:rPr>
              <a:t>bp:standardName</a:t>
            </a:r>
            <a:r>
              <a:rPr lang="en-US" sz="1200" b="1" dirty="0">
                <a:latin typeface="Courier New"/>
                <a:cs typeface="Courier New"/>
              </a:rPr>
              <a:t> "GLK"^^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</a:t>
            </a:r>
            <a:r>
              <a:rPr lang="en-US" sz="1200" b="1" dirty="0" err="1">
                <a:latin typeface="Courier New"/>
                <a:cs typeface="Courier New"/>
              </a:rPr>
              <a:t>bp:name</a:t>
            </a:r>
            <a:r>
              <a:rPr lang="en-US" sz="1200" b="1" dirty="0">
                <a:latin typeface="Courier New"/>
                <a:cs typeface="Courier New"/>
              </a:rPr>
              <a:t> "GLK_ECOLI"^^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</a:t>
            </a:r>
            <a:r>
              <a:rPr lang="en-US" sz="1200" b="1" dirty="0" err="1">
                <a:latin typeface="Courier New"/>
                <a:cs typeface="Courier New"/>
              </a:rPr>
              <a:t>bp:displayName</a:t>
            </a:r>
            <a:r>
              <a:rPr lang="en-US" sz="1200" b="1" dirty="0">
                <a:latin typeface="Courier New"/>
                <a:cs typeface="Courier New"/>
              </a:rPr>
              <a:t> "</a:t>
            </a:r>
            <a:r>
              <a:rPr lang="en-US" sz="1200" b="1" dirty="0" err="1">
                <a:latin typeface="Courier New"/>
                <a:cs typeface="Courier New"/>
              </a:rPr>
              <a:t>glucokinase</a:t>
            </a:r>
            <a:r>
              <a:rPr lang="en-US" sz="1200" b="1" dirty="0">
                <a:latin typeface="Courier New"/>
                <a:cs typeface="Courier New"/>
              </a:rPr>
              <a:t>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</a:t>
            </a:r>
            <a:r>
              <a:rPr lang="en-US" sz="1200" b="1" dirty="0" err="1">
                <a:latin typeface="Courier New"/>
                <a:cs typeface="Courier New"/>
              </a:rPr>
              <a:t>bp:entityReference</a:t>
            </a:r>
            <a:r>
              <a:rPr lang="en-US" sz="1200" b="1" dirty="0">
                <a:latin typeface="Courier New"/>
                <a:cs typeface="Courier New"/>
              </a:rPr>
              <a:t> :ProteinReference_15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</a:t>
            </a:r>
            <a:r>
              <a:rPr lang="en-US" sz="1200" b="1" dirty="0" err="1">
                <a:latin typeface="Courier New"/>
                <a:cs typeface="Courier New"/>
              </a:rPr>
              <a:t>bp:dataSource</a:t>
            </a:r>
            <a:r>
              <a:rPr lang="en-US" sz="1200" b="1" dirty="0">
                <a:latin typeface="Courier New"/>
                <a:cs typeface="Courier New"/>
              </a:rPr>
              <a:t> :</a:t>
            </a:r>
            <a:r>
              <a:rPr lang="en-US" sz="1200" b="1" dirty="0" err="1">
                <a:latin typeface="Courier New"/>
                <a:cs typeface="Courier New"/>
              </a:rPr>
              <a:t>SwissProtTrEMBL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</a:t>
            </a:r>
            <a:r>
              <a:rPr lang="en-US" sz="1200" b="1" dirty="0" err="1">
                <a:latin typeface="Courier New"/>
                <a:cs typeface="Courier New"/>
              </a:rPr>
              <a:t>bp:xref</a:t>
            </a:r>
            <a:r>
              <a:rPr lang="en-US" sz="1200" b="1" dirty="0">
                <a:latin typeface="Courier New"/>
                <a:cs typeface="Courier New"/>
              </a:rPr>
              <a:t> :SwissProtTrEMBL_P46880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</a:t>
            </a:r>
            <a:r>
              <a:rPr lang="en-US" sz="1200" b="1" dirty="0" err="1">
                <a:latin typeface="Courier New"/>
                <a:cs typeface="Courier New"/>
              </a:rPr>
              <a:t>bp:dataSource</a:t>
            </a:r>
            <a:r>
              <a:rPr lang="en-US" sz="1200" b="1" dirty="0">
                <a:latin typeface="Courier New"/>
                <a:cs typeface="Courier New"/>
              </a:rPr>
              <a:t> :</a:t>
            </a:r>
            <a:r>
              <a:rPr lang="en-US" sz="1200" b="1" dirty="0" err="1">
                <a:latin typeface="Courier New"/>
                <a:cs typeface="Courier New"/>
              </a:rPr>
              <a:t>aMAZE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</a:t>
            </a:r>
            <a:r>
              <a:rPr lang="en-US" sz="1200" b="1" dirty="0" err="1">
                <a:latin typeface="Courier New"/>
                <a:cs typeface="Courier New"/>
              </a:rPr>
              <a:t>bp:cellularLocation</a:t>
            </a:r>
            <a:r>
              <a:rPr lang="en-US" sz="1200" b="1" dirty="0">
                <a:latin typeface="Courier New"/>
                <a:cs typeface="Courier New"/>
              </a:rPr>
              <a:t> :cytoplasm </a:t>
            </a:r>
            <a:r>
              <a:rPr lang="en-US" sz="1200" b="1" dirty="0" smtClean="0">
                <a:latin typeface="Courier New"/>
                <a:cs typeface="Courier New"/>
              </a:rPr>
              <a:t>.</a:t>
            </a:r>
          </a:p>
          <a:p>
            <a:endParaRPr lang="en-US" sz="1200" b="1" dirty="0">
              <a:latin typeface="Courier New"/>
              <a:cs typeface="Courier New"/>
            </a:endParaRPr>
          </a:p>
          <a:p>
            <a:r>
              <a:rPr lang="en-US" sz="1200" b="1" dirty="0">
                <a:latin typeface="Courier New"/>
                <a:cs typeface="Courier New"/>
              </a:rPr>
              <a:t>:ProteinReference_15 </a:t>
            </a:r>
            <a:r>
              <a:rPr lang="en-US" sz="1200" b="1" dirty="0" err="1">
                <a:latin typeface="Courier New"/>
                <a:cs typeface="Courier New"/>
              </a:rPr>
              <a:t>rdf:type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dirty="0" err="1" smtClean="0">
                <a:latin typeface="Courier New"/>
                <a:cs typeface="Courier New"/>
              </a:rPr>
              <a:t>bp:ProteinReference</a:t>
            </a:r>
            <a:r>
              <a:rPr lang="en-US" sz="1200" b="1" dirty="0" smtClean="0">
                <a:latin typeface="Courier New"/>
                <a:cs typeface="Courier New"/>
              </a:rPr>
              <a:t> ;</a:t>
            </a:r>
            <a:endParaRPr lang="en-US" sz="1200" b="1" dirty="0">
              <a:latin typeface="Courier New"/>
              <a:cs typeface="Courier New"/>
            </a:endParaRPr>
          </a:p>
          <a:p>
            <a:r>
              <a:rPr lang="en-US" sz="1200" b="1" dirty="0">
                <a:latin typeface="Courier New"/>
                <a:cs typeface="Courier New"/>
              </a:rPr>
              <a:t>                     </a:t>
            </a:r>
            <a:r>
              <a:rPr lang="en-US" sz="1200" b="1" dirty="0" err="1">
                <a:latin typeface="Courier New"/>
                <a:cs typeface="Courier New"/>
              </a:rPr>
              <a:t>bp:standardName</a:t>
            </a:r>
            <a:r>
              <a:rPr lang="en-US" sz="1200" b="1" dirty="0">
                <a:latin typeface="Courier New"/>
                <a:cs typeface="Courier New"/>
              </a:rPr>
              <a:t> "GLK"^^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        </a:t>
            </a:r>
            <a:r>
              <a:rPr lang="en-US" sz="1200" b="1" dirty="0" err="1">
                <a:latin typeface="Courier New"/>
                <a:cs typeface="Courier New"/>
              </a:rPr>
              <a:t>bp:sequence</a:t>
            </a:r>
            <a:r>
              <a:rPr lang="en-US" sz="1200" b="1" dirty="0">
                <a:latin typeface="Courier New"/>
                <a:cs typeface="Courier New"/>
              </a:rPr>
              <a:t> "</a:t>
            </a:r>
            <a:r>
              <a:rPr lang="en-US" sz="1200" b="1" dirty="0" smtClean="0">
                <a:latin typeface="Courier New"/>
                <a:cs typeface="Courier New"/>
              </a:rPr>
              <a:t>MTKYA..."</a:t>
            </a:r>
            <a:r>
              <a:rPr lang="en-US" sz="1200" b="1" dirty="0">
                <a:latin typeface="Courier New"/>
                <a:cs typeface="Courier New"/>
              </a:rPr>
              <a:t>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        </a:t>
            </a:r>
            <a:r>
              <a:rPr lang="en-US" sz="1200" b="1" dirty="0" err="1">
                <a:latin typeface="Courier New"/>
                <a:cs typeface="Courier New"/>
              </a:rPr>
              <a:t>bp:displayName</a:t>
            </a:r>
            <a:r>
              <a:rPr lang="en-US" sz="1200" b="1" dirty="0">
                <a:latin typeface="Courier New"/>
                <a:cs typeface="Courier New"/>
              </a:rPr>
              <a:t> "</a:t>
            </a:r>
            <a:r>
              <a:rPr lang="en-US" sz="1200" b="1" dirty="0" err="1">
                <a:latin typeface="Courier New"/>
                <a:cs typeface="Courier New"/>
              </a:rPr>
              <a:t>glucokinase</a:t>
            </a:r>
            <a:r>
              <a:rPr lang="en-US" sz="1200" b="1" dirty="0">
                <a:latin typeface="Courier New"/>
                <a:cs typeface="Courier New"/>
              </a:rPr>
              <a:t>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        </a:t>
            </a:r>
            <a:r>
              <a:rPr lang="en-US" sz="1200" b="1" dirty="0" err="1">
                <a:latin typeface="Courier New"/>
                <a:cs typeface="Courier New"/>
              </a:rPr>
              <a:t>bp:name</a:t>
            </a:r>
            <a:r>
              <a:rPr lang="en-US" sz="1200" b="1" dirty="0">
                <a:latin typeface="Courier New"/>
                <a:cs typeface="Courier New"/>
              </a:rPr>
              <a:t> "glucose kinase"^^</a:t>
            </a:r>
            <a:r>
              <a:rPr lang="en-US" sz="1200" b="1" dirty="0" err="1">
                <a:latin typeface="Courier New"/>
                <a:cs typeface="Courier New"/>
              </a:rPr>
              <a:t>xsd:string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        </a:t>
            </a:r>
            <a:r>
              <a:rPr lang="en-US" sz="1200" b="1" dirty="0" err="1">
                <a:latin typeface="Courier New"/>
                <a:cs typeface="Courier New"/>
              </a:rPr>
              <a:t>bp:organism</a:t>
            </a:r>
            <a:r>
              <a:rPr lang="en-US" sz="1200" b="1" dirty="0">
                <a:latin typeface="Courier New"/>
                <a:cs typeface="Courier New"/>
              </a:rPr>
              <a:t> :</a:t>
            </a:r>
            <a:r>
              <a:rPr lang="en-US" sz="1200" b="1" dirty="0" err="1">
                <a:latin typeface="Courier New"/>
                <a:cs typeface="Courier New"/>
              </a:rPr>
              <a:t>Escherichia_coli</a:t>
            </a:r>
            <a:r>
              <a:rPr lang="en-US" sz="1200" b="1" dirty="0">
                <a:latin typeface="Courier New"/>
                <a:cs typeface="Courier New"/>
              </a:rPr>
              <a:t> ;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                 </a:t>
            </a:r>
            <a:r>
              <a:rPr lang="en-US" sz="1200" b="1" dirty="0" err="1">
                <a:latin typeface="Courier New"/>
                <a:cs typeface="Courier New"/>
              </a:rPr>
              <a:t>bp:xref</a:t>
            </a:r>
            <a:r>
              <a:rPr lang="en-US" sz="1200" b="1" dirty="0">
                <a:latin typeface="Courier New"/>
                <a:cs typeface="Courier New"/>
              </a:rPr>
              <a:t> :SwissProtTrEMBL_P46880 .</a:t>
            </a:r>
            <a:endParaRPr lang="en-US" sz="1200" b="1" dirty="0">
              <a:latin typeface="Courier New"/>
              <a:cs typeface="Courier New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763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dirty="0" err="1" smtClean="0">
                <a:latin typeface="Arial" charset="0"/>
                <a:ea typeface="ＭＳ Ｐゴシック" charset="0"/>
                <a:cs typeface="ＭＳ Ｐゴシック" charset="0"/>
              </a:rPr>
              <a:t>EntityReference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A grouping of entities that share common properties (e.g. AKT for AKT1, AKT2, AKT3 or 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pAKT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  <a:endParaRPr lang="en-US" sz="1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433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/>
              <a:t>BioPAX</a:t>
            </a:r>
            <a:r>
              <a:rPr lang="en-US" sz="3200" dirty="0" smtClean="0"/>
              <a:t> Visual Representation Using the Systems Biology Graphical Notation (SBGN)</a:t>
            </a:r>
            <a:endParaRPr lang="en-US" sz="3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F3172B-3621-44DC-8A34-F740EDE6917F}" type="datetime1">
              <a:rPr lang="en-US" smtClean="0"/>
              <a:t>7/27/15</a:t>
            </a:fld>
            <a:endParaRPr lang="en-US"/>
          </a:p>
        </p:txBody>
      </p:sp>
      <p:pic>
        <p:nvPicPr>
          <p:cNvPr id="8" name="Content Placeholder 7" descr="Figure3-akt-pathway.pdf"/>
          <p:cNvPicPr>
            <a:picLocks noGrp="1" noChangeAspect="1"/>
          </p:cNvPicPr>
          <p:nvPr>
            <p:ph idx="1"/>
          </p:nvPr>
        </p:nvPicPr>
        <p:blipFill>
          <a:blip r:embed="rId2"/>
          <a:srcRect l="-51235" r="-51235"/>
          <a:stretch>
            <a:fillRect/>
          </a:stretch>
        </p:blipFill>
        <p:spPr>
          <a:xfrm>
            <a:off x="-252046" y="1219200"/>
            <a:ext cx="9437077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03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ChiBE</a:t>
            </a:r>
            <a:r>
              <a:rPr lang="en-US" dirty="0"/>
              <a:t>: </a:t>
            </a:r>
            <a:r>
              <a:rPr lang="en-US" dirty="0" err="1"/>
              <a:t>Chisio</a:t>
            </a:r>
            <a:r>
              <a:rPr lang="en-US" dirty="0"/>
              <a:t> </a:t>
            </a:r>
            <a:r>
              <a:rPr lang="en-US" dirty="0" err="1"/>
              <a:t>BioPAX</a:t>
            </a:r>
            <a:r>
              <a:rPr lang="en-US" dirty="0"/>
              <a:t> Editor</a:t>
            </a:r>
          </a:p>
        </p:txBody>
      </p:sp>
      <p:pic>
        <p:nvPicPr>
          <p:cNvPr id="7" name="Content Placeholder 6" descr="chib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3" b="-1523"/>
          <a:stretch>
            <a:fillRect/>
          </a:stretch>
        </p:blipFill>
        <p:spPr>
          <a:xfrm>
            <a:off x="548054" y="1295400"/>
            <a:ext cx="8047893" cy="454880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91000" y="5943600"/>
            <a:ext cx="495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Babur, </a:t>
            </a:r>
            <a:r>
              <a:rPr lang="en-US" sz="1600" dirty="0" err="1"/>
              <a:t>Ö</a:t>
            </a:r>
            <a:r>
              <a:rPr lang="en-US" sz="1600" dirty="0"/>
              <a:t>., et al. (2014). BMC Genomics.</a:t>
            </a:r>
          </a:p>
          <a:p>
            <a:pPr algn="r"/>
            <a:r>
              <a:rPr lang="en-US" sz="1600" dirty="0" smtClean="0"/>
              <a:t>https</a:t>
            </a:r>
            <a:r>
              <a:rPr lang="en-US" sz="1600" dirty="0"/>
              <a:t>://</a:t>
            </a:r>
            <a:r>
              <a:rPr lang="en-US" sz="1600" dirty="0" err="1"/>
              <a:t>code.google.com</a:t>
            </a:r>
            <a:r>
              <a:rPr lang="en-US" sz="1600" dirty="0"/>
              <a:t>/p/</a:t>
            </a:r>
            <a:r>
              <a:rPr lang="en-US" sz="1600" dirty="0" err="1"/>
              <a:t>chibe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71918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and Exploring </a:t>
            </a:r>
            <a:r>
              <a:rPr lang="en-US" dirty="0" err="1" smtClean="0"/>
              <a:t>BioPAX</a:t>
            </a:r>
            <a:r>
              <a:rPr lang="en-US" dirty="0" smtClean="0"/>
              <a:t> in </a:t>
            </a:r>
            <a:r>
              <a:rPr lang="en-US" dirty="0" err="1" smtClean="0"/>
              <a:t>ChiBE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91000" y="6172200"/>
            <a:ext cx="495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Sample File: biopax3-short-metabolic-pathway.owl</a:t>
            </a:r>
          </a:p>
        </p:txBody>
      </p:sp>
      <p:pic>
        <p:nvPicPr>
          <p:cNvPr id="10" name="Content Placeholder 9" descr="chibe_glycolysis_pathwa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67" b="-5567"/>
          <a:stretch>
            <a:fillRect/>
          </a:stretch>
        </p:blipFill>
        <p:spPr>
          <a:xfrm>
            <a:off x="0" y="762000"/>
            <a:ext cx="9167446" cy="5181600"/>
          </a:xfrm>
        </p:spPr>
      </p:pic>
      <p:pic>
        <p:nvPicPr>
          <p:cNvPr id="11" name="Picture 10" descr="chibe_glycolysis_pathway_pop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590800"/>
            <a:ext cx="3357500" cy="387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76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BioPAX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Scope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To represent biological interactions and pathways</a:t>
            </a:r>
          </a:p>
          <a:p>
            <a:pPr lvl="1" eaLnBrk="1" hangingPunct="1"/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Pathways are collections of interactions that biologists 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have found useful to group together for organizational, historic, biophysical or other 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reasons</a:t>
            </a:r>
          </a:p>
          <a:p>
            <a:pPr lvl="1" eaLnBrk="1" hangingPunct="1"/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Types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2" eaLnBrk="1" hangingPunct="1"/>
            <a:r>
              <a:rPr lang="en-US" sz="1600" dirty="0">
                <a:latin typeface="Arial" charset="0"/>
                <a:ea typeface="ＭＳ Ｐゴシック" charset="0"/>
              </a:rPr>
              <a:t>Metabolic pathways</a:t>
            </a:r>
          </a:p>
          <a:p>
            <a:pPr lvl="2" eaLnBrk="1" hangingPunct="1"/>
            <a:r>
              <a:rPr lang="en-US" sz="1600" dirty="0">
                <a:latin typeface="Arial" charset="0"/>
                <a:ea typeface="ＭＳ Ｐゴシック" charset="0"/>
              </a:rPr>
              <a:t>Signaling pathways</a:t>
            </a:r>
          </a:p>
          <a:p>
            <a:pPr lvl="2" eaLnBrk="1" hangingPunct="1"/>
            <a:r>
              <a:rPr lang="en-US" sz="1600" dirty="0">
                <a:latin typeface="Arial" charset="0"/>
                <a:ea typeface="ＭＳ Ｐゴシック" charset="0"/>
              </a:rPr>
              <a:t>Protein-protein, molecular interactions</a:t>
            </a:r>
          </a:p>
          <a:p>
            <a:pPr lvl="2" eaLnBrk="1" hangingPunct="1"/>
            <a:r>
              <a:rPr lang="en-US" sz="1600" dirty="0">
                <a:latin typeface="Arial" charset="0"/>
                <a:ea typeface="ＭＳ Ｐゴシック" charset="0"/>
              </a:rPr>
              <a:t>Gene regulatory </a:t>
            </a:r>
            <a:r>
              <a:rPr lang="en-US" sz="1600" dirty="0" smtClean="0">
                <a:latin typeface="Arial" charset="0"/>
                <a:ea typeface="ＭＳ Ｐゴシック" charset="0"/>
              </a:rPr>
              <a:t>pathways</a:t>
            </a:r>
          </a:p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</a:rPr>
              <a:t>Encourage a community-wide effort to distribute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pathway data in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standard format</a:t>
            </a:r>
          </a:p>
        </p:txBody>
      </p:sp>
    </p:spTree>
    <p:extLst>
      <p:ext uri="{BB962C8B-B14F-4D97-AF65-F5344CB8AC3E}">
        <p14:creationId xmlns:p14="http://schemas.microsoft.com/office/powerpoint/2010/main" val="4129948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Representation of </a:t>
            </a:r>
            <a:br>
              <a:rPr lang="en-US" dirty="0" smtClean="0"/>
            </a:br>
            <a:r>
              <a:rPr lang="en-US" dirty="0" smtClean="0"/>
              <a:t>BioPAX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Simple Interaction Format (SIF) </a:t>
            </a:r>
          </a:p>
          <a:p>
            <a:pPr lvl="1"/>
            <a:r>
              <a:rPr lang="en-US" sz="2000" dirty="0" smtClean="0"/>
              <a:t>An </a:t>
            </a:r>
            <a:r>
              <a:rPr lang="en-US" sz="2000" dirty="0" err="1"/>
              <a:t>edgelist</a:t>
            </a:r>
            <a:r>
              <a:rPr lang="en-US" sz="2000" dirty="0"/>
              <a:t> with interaction </a:t>
            </a:r>
            <a:r>
              <a:rPr lang="en-US" sz="2000" dirty="0" smtClean="0"/>
              <a:t>type</a:t>
            </a:r>
          </a:p>
          <a:p>
            <a:r>
              <a:rPr lang="en-US" sz="2400" dirty="0" smtClean="0"/>
              <a:t>Expected representation </a:t>
            </a:r>
            <a:r>
              <a:rPr lang="en-US" sz="2400" dirty="0"/>
              <a:t>for </a:t>
            </a:r>
            <a:r>
              <a:rPr lang="en-US" sz="2400" dirty="0" smtClean="0"/>
              <a:t>many network analyses </a:t>
            </a:r>
          </a:p>
          <a:p>
            <a:r>
              <a:rPr lang="en-US" sz="2400" dirty="0" smtClean="0"/>
              <a:t>Extracted using graph queries that detect </a:t>
            </a:r>
            <a:r>
              <a:rPr lang="en-US" sz="2400" dirty="0"/>
              <a:t>biologically interesting </a:t>
            </a:r>
            <a:r>
              <a:rPr lang="en-US" sz="2400" dirty="0" smtClean="0"/>
              <a:t>interaction patterns </a:t>
            </a:r>
            <a:r>
              <a:rPr lang="en-US" sz="2400" dirty="0"/>
              <a:t>in Pathway Commons data </a:t>
            </a:r>
            <a:endParaRPr lang="en-US" sz="2400" dirty="0" smtClean="0"/>
          </a:p>
          <a:p>
            <a:pPr lvl="1"/>
            <a:r>
              <a:rPr lang="en-US" sz="2000" dirty="0" smtClean="0"/>
              <a:t>Complexes</a:t>
            </a:r>
            <a:r>
              <a:rPr lang="en-US" sz="2000" dirty="0"/>
              <a:t>, metabolic, modification, control </a:t>
            </a:r>
            <a:r>
              <a:rPr lang="en-US" sz="2000" dirty="0" smtClean="0"/>
              <a:t>interactions</a:t>
            </a:r>
          </a:p>
          <a:p>
            <a:pPr lvl="1"/>
            <a:r>
              <a:rPr lang="en-US" sz="2000" dirty="0"/>
              <a:t>Generates binary interactions and integrates them across </a:t>
            </a:r>
            <a:r>
              <a:rPr lang="en-US" sz="2000" dirty="0" smtClean="0"/>
              <a:t>databases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79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</a:t>
            </a:r>
            <a:r>
              <a:rPr lang="en-US" dirty="0" err="1" smtClean="0"/>
              <a:t>BioPAX</a:t>
            </a:r>
            <a:r>
              <a:rPr lang="en-US" dirty="0" smtClean="0"/>
              <a:t> to SIF Conversions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765300"/>
            <a:ext cx="1308100" cy="1206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1765300"/>
            <a:ext cx="1206500" cy="1155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022600"/>
            <a:ext cx="2476500" cy="1397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900" y="3479800"/>
            <a:ext cx="1397000" cy="520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100" y="4419600"/>
            <a:ext cx="1765300" cy="1447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900" y="4838700"/>
            <a:ext cx="1460500" cy="647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2247324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in-complex-with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3530024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catalysis­precedes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04800" y="4901624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controls­state-change-of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7168036" y="6200001"/>
            <a:ext cx="20521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a-DK" sz="1200" dirty="0" smtClean="0"/>
              <a:t>Babur et </a:t>
            </a:r>
            <a:r>
              <a:rPr lang="da-DK" sz="1200" dirty="0"/>
              <a:t>al </a:t>
            </a:r>
            <a:r>
              <a:rPr lang="da-DK" sz="1200" dirty="0" smtClean="0"/>
              <a:t>(in preparation) </a:t>
            </a:r>
            <a:endParaRPr lang="da-DK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2514600" y="5924490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14 Interaction Types Total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581400" y="121920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BioPAX  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6400800" y="121920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SIF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3348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</a:t>
            </a:r>
            <a:r>
              <a:rPr lang="en-US" dirty="0" err="1" smtClean="0"/>
              <a:t>BioPAX</a:t>
            </a:r>
            <a:r>
              <a:rPr lang="en-US" dirty="0" smtClean="0"/>
              <a:t> Data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/>
              <a:t>BioPAX</a:t>
            </a:r>
            <a:r>
              <a:rPr lang="en-US" sz="2800" dirty="0" smtClean="0"/>
              <a:t> is available from many providers and data can be used with </a:t>
            </a:r>
            <a:r>
              <a:rPr lang="en-US" sz="2800" dirty="0" err="1" smtClean="0"/>
              <a:t>Paxtools</a:t>
            </a:r>
            <a:r>
              <a:rPr lang="en-US" sz="2800" dirty="0" smtClean="0"/>
              <a:t> (a </a:t>
            </a:r>
            <a:r>
              <a:rPr lang="en-US" sz="2800" dirty="0" err="1" smtClean="0"/>
              <a:t>BioPAX</a:t>
            </a:r>
            <a:r>
              <a:rPr lang="en-US" sz="2800" smtClean="0"/>
              <a:t> Java API)</a:t>
            </a:r>
            <a:endParaRPr lang="en-US" sz="2800" dirty="0" smtClean="0"/>
          </a:p>
          <a:p>
            <a:pPr lvl="1"/>
            <a:r>
              <a:rPr lang="en-US" sz="2400" dirty="0" smtClean="0"/>
              <a:t>Indicated on </a:t>
            </a:r>
            <a:r>
              <a:rPr lang="en-US" sz="2400" dirty="0"/>
              <a:t>http://</a:t>
            </a:r>
            <a:r>
              <a:rPr lang="en-US" sz="2400" dirty="0" err="1"/>
              <a:t>pathguide.org</a:t>
            </a:r>
            <a:r>
              <a:rPr lang="en-US" sz="2400" dirty="0" smtClean="0"/>
              <a:t>/</a:t>
            </a:r>
          </a:p>
          <a:p>
            <a:pPr lvl="1"/>
            <a:r>
              <a:rPr lang="en-US" sz="2400" dirty="0" err="1" smtClean="0"/>
              <a:t>Paxtools</a:t>
            </a:r>
            <a:r>
              <a:rPr lang="en-US" sz="2400" dirty="0" smtClean="0"/>
              <a:t>: http</a:t>
            </a:r>
            <a:r>
              <a:rPr lang="en-US" sz="2400" dirty="0"/>
              <a:t>://</a:t>
            </a:r>
            <a:r>
              <a:rPr lang="en-US" sz="2400" dirty="0" err="1"/>
              <a:t>sourceforge.net</a:t>
            </a:r>
            <a:r>
              <a:rPr lang="en-US" sz="2400" dirty="0"/>
              <a:t>/projects/</a:t>
            </a:r>
            <a:r>
              <a:rPr lang="en-US" sz="2400" dirty="0" err="1"/>
              <a:t>biopax</a:t>
            </a:r>
            <a:r>
              <a:rPr lang="en-US" sz="2400" dirty="0"/>
              <a:t>/</a:t>
            </a:r>
            <a:endParaRPr lang="en-US" sz="2400" dirty="0" smtClean="0"/>
          </a:p>
          <a:p>
            <a:r>
              <a:rPr lang="en-US" sz="2800" dirty="0" smtClean="0"/>
              <a:t>The majority of </a:t>
            </a:r>
            <a:r>
              <a:rPr lang="en-US" sz="2800" dirty="0" err="1" smtClean="0"/>
              <a:t>BioPAX</a:t>
            </a:r>
            <a:r>
              <a:rPr lang="en-US" sz="2800" dirty="0" smtClean="0"/>
              <a:t>-formatted data is available through Pathway Commons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30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Paxtools</a:t>
            </a:r>
            <a:r>
              <a:rPr lang="en-US" dirty="0" smtClean="0"/>
              <a:t>: Biological Pathway Exchange (</a:t>
            </a:r>
            <a:r>
              <a:rPr lang="en-US" dirty="0" err="1" smtClean="0"/>
              <a:t>BioPAX</a:t>
            </a:r>
            <a:r>
              <a:rPr lang="en-US" dirty="0" smtClean="0"/>
              <a:t>) Format Java API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55183" r="-55183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F3172B-3621-44DC-8A34-F740EDE6917F}" type="datetime1">
              <a:rPr lang="en-US" smtClean="0"/>
              <a:t>7/27/15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09422" y="6248400"/>
            <a:ext cx="1416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a-DK" sz="1200" dirty="0" smtClean="0"/>
              <a:t>Demir et al (2013)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1828192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3849" r="45036" b="-2300"/>
          <a:stretch/>
        </p:blipFill>
        <p:spPr>
          <a:xfrm>
            <a:off x="1333500" y="1489406"/>
            <a:ext cx="6477000" cy="480807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 Commons Database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F3172B-3621-44DC-8A34-F740EDE6917F}" type="datetime1">
              <a:rPr lang="en-US" smtClean="0"/>
              <a:t>7/27/15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1066800" y="1371600"/>
            <a:ext cx="6096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35258" y="6248400"/>
            <a:ext cx="1490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a-DK" sz="1200" dirty="0" err="1" smtClean="0"/>
              <a:t>Cerami</a:t>
            </a:r>
            <a:r>
              <a:rPr lang="da-DK" sz="1200" dirty="0" smtClean="0"/>
              <a:t> et al (2011)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521305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 and Databases in Pathway Commons (as of July 2015)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1968267"/>
              </p:ext>
            </p:extLst>
          </p:nvPr>
        </p:nvGraphicFramePr>
        <p:xfrm>
          <a:off x="3562350" y="2727960"/>
          <a:ext cx="1943100" cy="3520440"/>
        </p:xfrm>
        <a:graphic>
          <a:graphicData uri="http://schemas.openxmlformats.org/drawingml/2006/table">
            <a:tbl>
              <a:tblPr/>
              <a:tblGrid>
                <a:gridCol w="1117600"/>
                <a:gridCol w="8255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Reactome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11924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NCI PID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PhosphoSitePlus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13642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HumanCyc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HPRD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40618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PantherDB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5282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DIP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7102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BioGRID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244843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InAct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98347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BIND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35566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TRANSFAC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261624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mirTarBase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51214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DrugBank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19159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Recon 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10910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CTD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313174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KEGG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4472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1140918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52400" y="1371600"/>
            <a:ext cx="8763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Pathway Commons includes a growing set of databases across a spectrum of databases: signaling, drug/target, metabolic, regulatory, etc.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145717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Acknowledgements: Main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 smtClean="0"/>
              <a:t>MSKCC</a:t>
            </a:r>
            <a:endParaRPr lang="en-US" sz="1800" dirty="0" smtClean="0"/>
          </a:p>
          <a:p>
            <a:pPr lvl="1"/>
            <a:r>
              <a:rPr lang="en-US" sz="1600" dirty="0" err="1" smtClean="0"/>
              <a:t>Arman</a:t>
            </a:r>
            <a:r>
              <a:rPr lang="en-US" sz="1600" dirty="0" smtClean="0"/>
              <a:t> </a:t>
            </a:r>
            <a:r>
              <a:rPr lang="en-US" sz="1600" dirty="0" err="1" smtClean="0"/>
              <a:t>Aksoy</a:t>
            </a:r>
            <a:endParaRPr lang="en-US" sz="1600" dirty="0" smtClean="0"/>
          </a:p>
          <a:p>
            <a:pPr lvl="1"/>
            <a:r>
              <a:rPr lang="en-US" sz="1600" dirty="0" err="1" smtClean="0"/>
              <a:t>Ozgun</a:t>
            </a:r>
            <a:r>
              <a:rPr lang="en-US" sz="1600" dirty="0" smtClean="0"/>
              <a:t> Babur</a:t>
            </a:r>
          </a:p>
          <a:p>
            <a:pPr lvl="1"/>
            <a:r>
              <a:rPr lang="en-US" sz="1600" dirty="0" err="1"/>
              <a:t>Emek</a:t>
            </a:r>
            <a:r>
              <a:rPr lang="en-US" sz="1600" dirty="0"/>
              <a:t> </a:t>
            </a:r>
            <a:r>
              <a:rPr lang="en-US" sz="1600" dirty="0" err="1" smtClean="0"/>
              <a:t>Demir</a:t>
            </a:r>
            <a:endParaRPr lang="en-US" sz="1600" dirty="0" smtClean="0"/>
          </a:p>
          <a:p>
            <a:pPr lvl="1"/>
            <a:r>
              <a:rPr lang="en-US" sz="1600" dirty="0" err="1" smtClean="0"/>
              <a:t>Onur</a:t>
            </a:r>
            <a:r>
              <a:rPr lang="en-US" sz="1600" dirty="0" smtClean="0"/>
              <a:t> Sumer</a:t>
            </a:r>
          </a:p>
          <a:p>
            <a:pPr lvl="1"/>
            <a:r>
              <a:rPr lang="en-US" sz="1600" dirty="0" smtClean="0"/>
              <a:t>Chris </a:t>
            </a:r>
            <a:r>
              <a:rPr lang="en-US" sz="1600" dirty="0" smtClean="0"/>
              <a:t>Sander</a:t>
            </a:r>
          </a:p>
          <a:p>
            <a:r>
              <a:rPr lang="en-US" sz="2000" dirty="0" err="1" smtClean="0"/>
              <a:t>Bilkent</a:t>
            </a:r>
            <a:r>
              <a:rPr lang="en-US" sz="2000" dirty="0" smtClean="0"/>
              <a:t> University</a:t>
            </a:r>
          </a:p>
          <a:p>
            <a:pPr lvl="1"/>
            <a:r>
              <a:rPr lang="en-US" sz="1600" dirty="0" err="1" smtClean="0"/>
              <a:t>Ugur</a:t>
            </a:r>
            <a:r>
              <a:rPr lang="en-US" sz="1600" dirty="0" smtClean="0"/>
              <a:t> </a:t>
            </a:r>
            <a:r>
              <a:rPr lang="en-US" sz="1600" dirty="0" err="1" smtClean="0"/>
              <a:t>Dogrusoz</a:t>
            </a:r>
            <a:r>
              <a:rPr lang="en-US" sz="1600" dirty="0" smtClean="0"/>
              <a:t> </a:t>
            </a:r>
            <a:endParaRPr lang="en-US" sz="1600" dirty="0" smtClean="0"/>
          </a:p>
          <a:p>
            <a:r>
              <a:rPr lang="en-US" sz="2000" dirty="0"/>
              <a:t>University of Toronto</a:t>
            </a:r>
            <a:endParaRPr lang="en-US" sz="2400" dirty="0"/>
          </a:p>
          <a:p>
            <a:pPr lvl="1"/>
            <a:r>
              <a:rPr lang="en-US" sz="1600" dirty="0"/>
              <a:t>Gary Bader </a:t>
            </a:r>
          </a:p>
          <a:p>
            <a:pPr lvl="1"/>
            <a:r>
              <a:rPr lang="en-US" sz="1600" dirty="0"/>
              <a:t>Igor </a:t>
            </a:r>
            <a:r>
              <a:rPr lang="en-US" sz="1600" dirty="0" err="1"/>
              <a:t>Rodchenkov</a:t>
            </a:r>
            <a:endParaRPr lang="en-US" sz="1800" dirty="0"/>
          </a:p>
          <a:p>
            <a:endParaRPr lang="en-US" sz="20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AE4455-9103-41F8-8DAE-ABF8E7C4EAE8}" type="datetime1">
              <a:rPr lang="en-US" smtClean="0"/>
              <a:t>7/27/15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275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Acknowledgements (2)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48006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Current Participants</a:t>
            </a:r>
            <a:endParaRPr lang="en-US" sz="9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100" dirty="0" smtClean="0">
                <a:latin typeface="Arial" charset="0"/>
                <a:ea typeface="ＭＳ Ｐゴシック" charset="0"/>
                <a:cs typeface="ＭＳ Ｐゴシック" charset="0"/>
              </a:rPr>
              <a:t>SRI </a:t>
            </a: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Bioinformatics Research Group: P. Karp, S. Paley, J. Pick</a:t>
            </a:r>
          </a:p>
          <a:p>
            <a:pPr eaLnBrk="1" hangingPunct="1">
              <a:lnSpc>
                <a:spcPct val="80000"/>
              </a:lnSpc>
            </a:pPr>
            <a:r>
              <a:rPr lang="en-US" sz="1100" dirty="0" err="1" smtClean="0">
                <a:latin typeface="Arial" charset="0"/>
                <a:ea typeface="ＭＳ Ｐゴシック" charset="0"/>
                <a:cs typeface="ＭＳ Ｐゴシック" charset="0"/>
              </a:rPr>
              <a:t>Université</a:t>
            </a:r>
            <a:r>
              <a:rPr lang="en-US" sz="11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Libre</a:t>
            </a: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 de </a:t>
            </a: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Bruxelles</a:t>
            </a: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: C. </a:t>
            </a: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Lemer</a:t>
            </a:r>
            <a:endParaRPr lang="en-US" sz="11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CBRC Japan: K. Fukuda</a:t>
            </a:r>
          </a:p>
          <a:p>
            <a:pPr eaLnBrk="1" hangingPunct="1">
              <a:lnSpc>
                <a:spcPct val="80000"/>
              </a:lnSpc>
            </a:pP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Dana Farber Cancer Institute: J. </a:t>
            </a: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Zucker</a:t>
            </a:r>
            <a:endParaRPr lang="en-US" sz="11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Millennium: J. Rees, A. </a:t>
            </a: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Ruttenberg</a:t>
            </a:r>
            <a:endParaRPr lang="en-US" sz="11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Cold Spring Harbor/EBI: G. Wu, M. Gillespie, P. </a:t>
            </a: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D'Eustachio</a:t>
            </a: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, I. </a:t>
            </a: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Vastrik</a:t>
            </a: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, L. Stein</a:t>
            </a:r>
          </a:p>
          <a:p>
            <a:pPr eaLnBrk="1" hangingPunct="1">
              <a:lnSpc>
                <a:spcPct val="80000"/>
              </a:lnSpc>
            </a:pP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BioPathways</a:t>
            </a: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 Consortium: J. Luciano, E. Neumann, A. </a:t>
            </a: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Regev</a:t>
            </a: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, V. </a:t>
            </a: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Schachter</a:t>
            </a:r>
            <a:endParaRPr lang="en-US" sz="11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Argonne National Laboratory: N. </a:t>
            </a: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Maltsev</a:t>
            </a: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, E. </a:t>
            </a: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Marland</a:t>
            </a: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M.Syed</a:t>
            </a:r>
            <a:endParaRPr lang="en-US" sz="11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Harvard: F. Gibbons</a:t>
            </a:r>
          </a:p>
          <a:p>
            <a:pPr eaLnBrk="1" hangingPunct="1">
              <a:lnSpc>
                <a:spcPct val="80000"/>
              </a:lnSpc>
            </a:pP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AstraZeneca: E. </a:t>
            </a: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Pichler</a:t>
            </a:r>
            <a:endParaRPr lang="en-US" sz="11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BIOBASE: E. </a:t>
            </a: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Wingender</a:t>
            </a: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, F. </a:t>
            </a: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Schacherer</a:t>
            </a:r>
            <a:endParaRPr lang="en-US" sz="11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NCI: M. </a:t>
            </a: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Aladjem</a:t>
            </a: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, C. Schaefer</a:t>
            </a:r>
          </a:p>
          <a:p>
            <a:pPr eaLnBrk="1" hangingPunct="1">
              <a:lnSpc>
                <a:spcPct val="80000"/>
              </a:lnSpc>
            </a:pP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Università</a:t>
            </a: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 di Milano </a:t>
            </a: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Bicocca</a:t>
            </a: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, Pasteur, Rennes: A. </a:t>
            </a: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Splendiani</a:t>
            </a:r>
            <a:endParaRPr lang="en-US" sz="11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Vassar College: K. </a:t>
            </a: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Dahlquist</a:t>
            </a:r>
            <a:endParaRPr lang="en-US" sz="11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Columbia: A. </a:t>
            </a: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Rzhetsky</a:t>
            </a:r>
            <a:endParaRPr lang="en-US" sz="11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endParaRPr lang="en-US" sz="11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Collaborating Organizations</a:t>
            </a:r>
            <a:endParaRPr lang="en-US" sz="9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Proteomics Standards Initiative (PSI)</a:t>
            </a:r>
          </a:p>
          <a:p>
            <a:pPr eaLnBrk="1" hangingPunct="1">
              <a:lnSpc>
                <a:spcPct val="80000"/>
              </a:lnSpc>
            </a:pP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Systems Biology Markup Language (SBML)</a:t>
            </a:r>
          </a:p>
          <a:p>
            <a:pPr eaLnBrk="1" hangingPunct="1">
              <a:lnSpc>
                <a:spcPct val="80000"/>
              </a:lnSpc>
            </a:pPr>
            <a:r>
              <a:rPr lang="en-US" sz="1100" dirty="0" err="1">
                <a:latin typeface="Arial" charset="0"/>
                <a:ea typeface="ＭＳ Ｐゴシック" charset="0"/>
                <a:cs typeface="ＭＳ Ｐゴシック" charset="0"/>
              </a:rPr>
              <a:t>CellML</a:t>
            </a:r>
            <a:endParaRPr lang="en-US" sz="11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100" dirty="0">
                <a:latin typeface="Arial" charset="0"/>
                <a:ea typeface="ＭＳ Ｐゴシック" charset="0"/>
                <a:cs typeface="ＭＳ Ｐゴシック" charset="0"/>
              </a:rPr>
              <a:t>Chemical Markup Language (CML)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4800600" y="1295400"/>
            <a:ext cx="43434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x-none" sz="2000" dirty="0" smtClean="0"/>
              <a:t>Additional Projects</a:t>
            </a:r>
            <a:endParaRPr lang="en-US" sz="2000" dirty="0"/>
          </a:p>
          <a:p>
            <a:pPr marL="342900" indent="-342900" eaLnBrk="1" hangingPunct="1">
              <a:spcBef>
                <a:spcPct val="20000"/>
              </a:spcBef>
              <a:buFont typeface="Arial"/>
              <a:buChar char="•"/>
            </a:pPr>
            <a:r>
              <a:rPr lang="en-US" sz="1400" dirty="0" smtClean="0"/>
              <a:t>Gene Ontology</a:t>
            </a:r>
          </a:p>
          <a:p>
            <a:pPr marL="342900" indent="-342900" eaLnBrk="1" hangingPunct="1">
              <a:spcBef>
                <a:spcPct val="20000"/>
              </a:spcBef>
              <a:buFont typeface="Arial"/>
              <a:buChar char="•"/>
            </a:pPr>
            <a:r>
              <a:rPr lang="en-US" sz="1400" dirty="0" smtClean="0"/>
              <a:t>CHEBI</a:t>
            </a:r>
          </a:p>
          <a:p>
            <a:pPr marL="342900" indent="-342900" eaLnBrk="1" hangingPunct="1">
              <a:spcBef>
                <a:spcPct val="20000"/>
              </a:spcBef>
              <a:buFont typeface="Arial"/>
              <a:buChar char="•"/>
            </a:pPr>
            <a:r>
              <a:rPr lang="en-US" sz="1400" dirty="0" err="1" smtClean="0"/>
              <a:t>SwissProt</a:t>
            </a:r>
            <a:endParaRPr lang="en-US" sz="1400" dirty="0" smtClean="0"/>
          </a:p>
          <a:p>
            <a:pPr marL="342900" indent="-342900" eaLnBrk="1" hangingPunct="1">
              <a:spcBef>
                <a:spcPct val="20000"/>
              </a:spcBef>
              <a:buFont typeface="Arial"/>
              <a:buChar char="•"/>
            </a:pPr>
            <a:r>
              <a:rPr lang="en-US" sz="1400" dirty="0" smtClean="0"/>
              <a:t>UniChem</a:t>
            </a:r>
            <a:endParaRPr lang="en-US" sz="1400" dirty="0"/>
          </a:p>
          <a:p>
            <a:pPr marL="342900" indent="-342900" eaLnBrk="1" hangingPunct="1">
              <a:spcBef>
                <a:spcPct val="20000"/>
              </a:spcBef>
              <a:buFont typeface="Arial"/>
              <a:buChar char="•"/>
            </a:pPr>
            <a:r>
              <a:rPr lang="en-US" sz="1400" dirty="0" smtClean="0"/>
              <a:t>Protégé</a:t>
            </a:r>
            <a:r>
              <a:rPr lang="en-US" sz="1400" dirty="0"/>
              <a:t>, </a:t>
            </a:r>
            <a:r>
              <a:rPr lang="en-US" sz="1400" dirty="0" err="1"/>
              <a:t>U.Manchester</a:t>
            </a:r>
            <a:r>
              <a:rPr lang="en-US" sz="1400" dirty="0"/>
              <a:t>, </a:t>
            </a:r>
            <a:r>
              <a:rPr lang="en-US" sz="1400" dirty="0" smtClean="0"/>
              <a:t>Stanford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23283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Pathway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Databases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Arial" charset="0"/>
                <a:ea typeface="ＭＳ Ｐゴシック" charset="0"/>
              </a:rPr>
              <a:t>Computer </a:t>
            </a:r>
            <a:r>
              <a:rPr lang="en-US" sz="2000" dirty="0">
                <a:latin typeface="Arial" charset="0"/>
                <a:ea typeface="ＭＳ Ｐゴシック" charset="0"/>
              </a:rPr>
              <a:t>readable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Literature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Increasingly electronic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Human readable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Biologists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Richest data source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  <a:ea typeface="ＭＳ Ｐゴシック" charset="0"/>
              </a:rPr>
              <a:t>Limited bandwidth </a:t>
            </a:r>
            <a:r>
              <a:rPr lang="en-US" sz="2000" dirty="0" smtClean="0">
                <a:latin typeface="Arial" charset="0"/>
                <a:ea typeface="ＭＳ Ｐゴシック" charset="0"/>
              </a:rPr>
              <a:t>access</a:t>
            </a:r>
            <a:endParaRPr lang="en-US" sz="2000" dirty="0">
              <a:latin typeface="Arial" charset="0"/>
              <a:ea typeface="ＭＳ Ｐゴシック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09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Pathguide</a:t>
            </a:r>
            <a:r>
              <a:rPr lang="en-US" dirty="0" smtClean="0"/>
              <a:t>: The Pathway Resource List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22756" y="6248400"/>
            <a:ext cx="1921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a-DK" sz="1200" dirty="0"/>
              <a:t>http://</a:t>
            </a:r>
            <a:r>
              <a:rPr lang="da-DK" sz="1200" dirty="0" err="1"/>
              <a:t>www.pathguide.org</a:t>
            </a:r>
            <a:r>
              <a:rPr lang="da-DK" sz="1200" dirty="0"/>
              <a:t>/</a:t>
            </a:r>
          </a:p>
        </p:txBody>
      </p:sp>
      <p:pic>
        <p:nvPicPr>
          <p:cNvPr id="8" name="Content Placeholder 7" descr="Screen Shot 2015-07-23 at 9.47.42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" t="12696" r="34975" b="18351"/>
          <a:stretch/>
        </p:blipFill>
        <p:spPr>
          <a:xfrm>
            <a:off x="1115023" y="1295400"/>
            <a:ext cx="6913954" cy="4953000"/>
          </a:xfrm>
        </p:spPr>
      </p:pic>
      <p:sp>
        <p:nvSpPr>
          <p:cNvPr id="9" name="Rectangle 8"/>
          <p:cNvSpPr/>
          <p:nvPr/>
        </p:nvSpPr>
        <p:spPr bwMode="auto">
          <a:xfrm>
            <a:off x="3633450" y="1991611"/>
            <a:ext cx="304800" cy="15240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2462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BioPAX</a:t>
            </a:r>
            <a:r>
              <a:rPr lang="en-US" dirty="0" smtClean="0"/>
              <a:t> Goal: Unification of Pathway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graphicFrame>
        <p:nvGraphicFramePr>
          <p:cNvPr id="10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7066170"/>
              </p:ext>
            </p:extLst>
          </p:nvPr>
        </p:nvGraphicFramePr>
        <p:xfrm>
          <a:off x="762000" y="2286000"/>
          <a:ext cx="7580243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Document" r:id="rId3" imgW="5943600" imgH="2628900" progId="Word.Document.12">
                  <p:link updateAutomatic="1"/>
                </p:oleObj>
              </mc:Choice>
              <mc:Fallback>
                <p:oleObj name="Document" r:id="rId3" imgW="5943600" imgH="26289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286000"/>
                        <a:ext cx="7580243" cy="335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315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BioPAX</a:t>
            </a:r>
            <a:r>
              <a:rPr lang="en-US" dirty="0" smtClean="0"/>
              <a:t> Structure: Top-Level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 smtClean="0">
                <a:latin typeface="Arial" charset="0"/>
                <a:ea typeface="ＭＳ Ｐゴシック" charset="0"/>
                <a:cs typeface="ＭＳ Ｐゴシック" charset="0"/>
              </a:rPr>
              <a:t>BioPAX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 is composed of two top-level classes: Entity and </a:t>
            </a:r>
            <a:r>
              <a:rPr lang="en-US" sz="2000" dirty="0" err="1" smtClean="0">
                <a:latin typeface="Arial" charset="0"/>
                <a:ea typeface="ＭＳ Ｐゴシック" charset="0"/>
                <a:cs typeface="ＭＳ Ｐゴシック" charset="0"/>
              </a:rPr>
              <a:t>UtilityClass</a:t>
            </a:r>
            <a:endParaRPr lang="en-US" sz="20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Entities are discrete biological units that participate in pathways</a:t>
            </a:r>
          </a:p>
          <a:p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Utility 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classes annotate Entities without themselves being entities. </a:t>
            </a: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pic>
        <p:nvPicPr>
          <p:cNvPr id="7" name="Content Placeholder 6" descr="bpTopLevel.png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164" b="-23164"/>
          <a:stretch>
            <a:fillRect/>
          </a:stretch>
        </p:blipFill>
        <p:spPr>
          <a:xfrm>
            <a:off x="3283744" y="2895600"/>
            <a:ext cx="2576513" cy="2963863"/>
          </a:xfrm>
        </p:spPr>
      </p:pic>
      <p:sp>
        <p:nvSpPr>
          <p:cNvPr id="8" name="TextBox 7"/>
          <p:cNvSpPr txBox="1"/>
          <p:nvPr/>
        </p:nvSpPr>
        <p:spPr>
          <a:xfrm>
            <a:off x="1828800" y="6172200"/>
            <a:ext cx="731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Visualized using Protégé: http</a:t>
            </a:r>
            <a:r>
              <a:rPr lang="en-US" sz="1600" dirty="0"/>
              <a:t>://</a:t>
            </a:r>
            <a:r>
              <a:rPr lang="en-US" sz="1600" dirty="0" err="1"/>
              <a:t>protege.stanford.edu</a:t>
            </a:r>
            <a:r>
              <a:rPr lang="en-US" sz="1600" dirty="0"/>
              <a:t>/</a:t>
            </a:r>
            <a:r>
              <a:rPr lang="en-US" sz="1600" dirty="0" err="1" smtClean="0"/>
              <a:t>products.php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874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BioPAX</a:t>
            </a:r>
            <a:r>
              <a:rPr lang="en-US" dirty="0" smtClean="0"/>
              <a:t> Structure: Entity Classes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400" y="3962400"/>
            <a:ext cx="8763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Pathway: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set of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interactions (e.g. glycolysis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, MAPK,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apoptosis)</a:t>
            </a:r>
            <a:endParaRPr lang="en-US" sz="16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Interaction: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basic relationship between a set of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entities (e.g. 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b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iochemical reactions, 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atalysis)</a:t>
            </a:r>
            <a:endParaRPr lang="en-US" sz="16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Physical </a:t>
            </a: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Entity: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building block of simple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interactions (e.g. small 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molecule,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protein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, DNA,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RNA)</a:t>
            </a:r>
          </a:p>
          <a:p>
            <a:pPr eaLnBrk="1" hangingPunct="1"/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Gene: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An 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entity that encodes inheritable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information (e.g. BRCA1 gene); for use only with genetic interactions (e.g. synthetic lethal interactions)</a:t>
            </a:r>
          </a:p>
        </p:txBody>
      </p:sp>
      <p:pic>
        <p:nvPicPr>
          <p:cNvPr id="9" name="Content Placeholder 8" descr="bpEntityHierarchyTopBotto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1" r="-3021"/>
          <a:stretch>
            <a:fillRect/>
          </a:stretch>
        </p:blipFill>
        <p:spPr>
          <a:xfrm>
            <a:off x="2209800" y="1295400"/>
            <a:ext cx="4724400" cy="2670312"/>
          </a:xfrm>
        </p:spPr>
      </p:pic>
    </p:spTree>
    <p:extLst>
      <p:ext uri="{BB962C8B-B14F-4D97-AF65-F5344CB8AC3E}">
        <p14:creationId xmlns:p14="http://schemas.microsoft.com/office/powerpoint/2010/main" val="3993789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BioPAX</a:t>
            </a:r>
            <a:r>
              <a:rPr lang="en-US" dirty="0" smtClean="0"/>
              <a:t> Structure: Utility Classes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400" y="3657600"/>
            <a:ext cx="8763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Select examples</a:t>
            </a:r>
          </a:p>
          <a:p>
            <a:pPr lvl="1" eaLnBrk="1" hangingPunct="1"/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Xref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Cross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-references to external databases</a:t>
            </a:r>
          </a:p>
          <a:p>
            <a:pPr lvl="1" eaLnBrk="1" hangingPunct="1"/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EntityReference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: A grouping of entities that share common properties (e.g. AKT for AKT1, AKT2, AKT3 or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pAKT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lvl="1" eaLnBrk="1" hangingPunct="1"/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Stoichiometry: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Used to define reaction stoichiometry</a:t>
            </a:r>
            <a:endParaRPr lang="en-US" sz="16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Biosource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: Source of entity (e.g. human)</a:t>
            </a:r>
            <a:endParaRPr lang="en-US" sz="16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EntityFeature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: An aspect of an Entity that can be modified without changing its basic biological identity (e.g. post-translational modifications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lvl="1" eaLnBrk="1" hangingPunct="1"/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ControlledVocabulary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: Reference to external vocabularies (e.g. Gene Ontology)</a:t>
            </a:r>
            <a:endParaRPr lang="en-US" sz="16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endParaRPr lang="en-US" sz="16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Content Placeholder 8" descr="bpUtilityHierarchyTopBotto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43" b="-3540"/>
          <a:stretch/>
        </p:blipFill>
        <p:spPr>
          <a:xfrm>
            <a:off x="152400" y="1804066"/>
            <a:ext cx="8839200" cy="1320134"/>
          </a:xfrm>
        </p:spPr>
      </p:pic>
    </p:spTree>
    <p:extLst>
      <p:ext uri="{BB962C8B-B14F-4D97-AF65-F5344CB8AC3E}">
        <p14:creationId xmlns:p14="http://schemas.microsoft.com/office/powerpoint/2010/main" val="3024912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BioPAX</a:t>
            </a:r>
            <a:r>
              <a:rPr lang="en-US" dirty="0" smtClean="0"/>
              <a:t> Structure: Physical Entity Classes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DD4A03-2ACC-45B7-8B3B-018D5F6C533E}" type="datetime1">
              <a:rPr lang="en-US" smtClean="0"/>
              <a:t>7/27/15</a:t>
            </a:fld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400" y="4038600"/>
            <a:ext cx="8763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Comments</a:t>
            </a:r>
          </a:p>
          <a:p>
            <a:pPr lvl="1" eaLnBrk="1" hangingPunct="1"/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Dna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refers to DNA generally, while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DnaRegion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is used to describe a specific region</a:t>
            </a:r>
          </a:p>
          <a:p>
            <a:pPr lvl="1" eaLnBrk="1" hangingPunct="1"/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SmallMolecule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can refer to metabolites or drug compounds</a:t>
            </a:r>
          </a:p>
        </p:txBody>
      </p:sp>
      <p:pic>
        <p:nvPicPr>
          <p:cNvPr id="3" name="Picture 2" descr="bpPhysicalEntityHierarchyTopBott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295400"/>
            <a:ext cx="541421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3715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Helvetica"/>
        <a:ea typeface="Osaka"/>
        <a:cs typeface="Osaka"/>
      </a:majorFont>
      <a:minorFont>
        <a:latin typeface="Helvetica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31780</TotalTime>
  <Words>1797</Words>
  <Application>Microsoft Macintosh PowerPoint</Application>
  <PresentationFormat>On-screen Show (4:3)</PresentationFormat>
  <Paragraphs>299</Paragraphs>
  <Slides>27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Blank Presentation</vt:lpstr>
      <vt:lpstr>\\localhost\Users\lunaa\Dropbox\biopaxTutorial\icboTutorialMaterials\Mac HD:Users:anwarn:Library:Mail Downloads:BioPAX-2009-draft-to-authors.doc!OLE_LINK1</vt:lpstr>
      <vt:lpstr>Introduction to the Biological Pathway Exchange (BioPAX) Format</vt:lpstr>
      <vt:lpstr>BioPAX Scope</vt:lpstr>
      <vt:lpstr>Sources of Pathway Information</vt:lpstr>
      <vt:lpstr>Pathguide: The Pathway Resource List</vt:lpstr>
      <vt:lpstr>BioPAX Goal: Unification of Pathway Data</vt:lpstr>
      <vt:lpstr>BioPAX Structure: Top-Level </vt:lpstr>
      <vt:lpstr>BioPAX Structure: Entity Classes</vt:lpstr>
      <vt:lpstr>BioPAX Structure: Utility Classes</vt:lpstr>
      <vt:lpstr>BioPAX Structure: Physical Entity Classes</vt:lpstr>
      <vt:lpstr>BioPAX Structure: Interaction Classes</vt:lpstr>
      <vt:lpstr>Visualizing OWL Individuals in Protege</vt:lpstr>
      <vt:lpstr>Example SmallMolecule as Turtle (Terse RDF Triple Language)</vt:lpstr>
      <vt:lpstr>Example BiochemicalReaction</vt:lpstr>
      <vt:lpstr>Connecting BiochemicalReactions to Form Pathways</vt:lpstr>
      <vt:lpstr>Ordering Pathway Interactions</vt:lpstr>
      <vt:lpstr>Grouping Entity States with EntityReferences</vt:lpstr>
      <vt:lpstr>BioPAX Visual Representation Using the Systems Biology Graphical Notation (SBGN)</vt:lpstr>
      <vt:lpstr>ChiBE: Chisio BioPAX Editor</vt:lpstr>
      <vt:lpstr>Visualizing and Exploring BioPAX in ChiBE</vt:lpstr>
      <vt:lpstr>Simplified Representation of  BioPAX Interactions</vt:lpstr>
      <vt:lpstr>Examples BioPAX to SIF Conversions</vt:lpstr>
      <vt:lpstr>Getting BioPAX Data </vt:lpstr>
      <vt:lpstr>Paxtools: Biological Pathway Exchange (BioPAX) Format Java API</vt:lpstr>
      <vt:lpstr>Pathway Commons Database</vt:lpstr>
      <vt:lpstr>Interactions and Databases in Pathway Commons (as of July 2015)</vt:lpstr>
      <vt:lpstr>Acknowledgements: Main Team</vt:lpstr>
      <vt:lpstr>Acknowledgements (2)</vt:lpstr>
    </vt:vector>
  </TitlesOfParts>
  <Company>NCI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for Formalized Molecular Interaction Maps (MIM)</dc:title>
  <dc:creator>NCI NIH</dc:creator>
  <cp:lastModifiedBy>Luna, Augustin/Sloan-Kettering Institute</cp:lastModifiedBy>
  <cp:revision>1536</cp:revision>
  <cp:lastPrinted>2009-11-04T16:25:52Z</cp:lastPrinted>
  <dcterms:created xsi:type="dcterms:W3CDTF">2012-08-30T15:57:14Z</dcterms:created>
  <dcterms:modified xsi:type="dcterms:W3CDTF">2015-07-27T11:58:41Z</dcterms:modified>
</cp:coreProperties>
</file>